
<file path=[Content_Types].xml><?xml version="1.0" encoding="utf-8"?>
<Types xmlns="http://schemas.openxmlformats.org/package/2006/content-types">
  <Default Extension="png" ContentType="image/png"/>
  <Default Extension="bin"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5" r:id="rId3"/>
    <p:sldId id="290" r:id="rId4"/>
    <p:sldId id="283" r:id="rId5"/>
    <p:sldId id="260" r:id="rId6"/>
    <p:sldId id="282" r:id="rId7"/>
    <p:sldId id="276" r:id="rId8"/>
    <p:sldId id="274" r:id="rId9"/>
    <p:sldId id="262" r:id="rId10"/>
    <p:sldId id="277" r:id="rId11"/>
    <p:sldId id="284" r:id="rId12"/>
    <p:sldId id="285" r:id="rId13"/>
    <p:sldId id="261" r:id="rId14"/>
    <p:sldId id="264" r:id="rId15"/>
    <p:sldId id="287" r:id="rId16"/>
    <p:sldId id="286" r:id="rId17"/>
    <p:sldId id="288" r:id="rId18"/>
    <p:sldId id="263" r:id="rId19"/>
    <p:sldId id="289"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58" d="100"/>
          <a:sy n="58" d="100"/>
        </p:scale>
        <p:origin x="800" y="28"/>
      </p:cViewPr>
      <p:guideLst/>
    </p:cSldViewPr>
  </p:slideViewPr>
  <p:notesTextViewPr>
    <p:cViewPr>
      <p:scale>
        <a:sx n="1" d="1"/>
        <a:sy n="1" d="1"/>
      </p:scale>
      <p:origin x="0" y="0"/>
    </p:cViewPr>
  </p:notesTextViewPr>
  <p:sorterViewPr>
    <p:cViewPr>
      <p:scale>
        <a:sx n="66" d="100"/>
        <a:sy n="66" d="100"/>
      </p:scale>
      <p:origin x="0" y="-1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5285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D3DBC-5651-4D63-80A5-67BF2EC64D81}"/>
              </a:ext>
            </a:extLst>
          </p:cNvPr>
          <p:cNvSpPr>
            <a:spLocks noGrp="1" noChangeArrowheads="1"/>
          </p:cNvSpPr>
          <p:nvPr>
            <p:ph type="sldNum" sz="quarter" idx="5"/>
          </p:nvPr>
        </p:nvSpPr>
        <p:spPr>
          <a:ln/>
        </p:spPr>
        <p:txBody>
          <a:bodyPr/>
          <a:lstStyle/>
          <a:p>
            <a:fld id="{6E06C8F9-8156-400B-BF15-8A87B6B4F53E}" type="slidenum">
              <a:rPr lang="pt-BR" altLang="pt-BR"/>
              <a:pPr/>
              <a:t>2</a:t>
            </a:fld>
            <a:endParaRPr lang="pt-BR" altLang="pt-BR"/>
          </a:p>
        </p:txBody>
      </p:sp>
      <p:sp>
        <p:nvSpPr>
          <p:cNvPr id="51202" name="Rectangle 2">
            <a:extLst>
              <a:ext uri="{FF2B5EF4-FFF2-40B4-BE49-F238E27FC236}">
                <a16:creationId xmlns:a16="http://schemas.microsoft.com/office/drawing/2014/main" id="{54329569-301F-44AF-A19A-60593F0BC2A6}"/>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B0C19A7-97C4-45B1-918F-7545DDEC400E}"/>
              </a:ext>
            </a:extLst>
          </p:cNvPr>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42566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Seizures</a:t>
            </a:r>
          </a:p>
          <a:p>
            <a:pPr marL="171450" indent="-171450">
              <a:buFont typeface="Arial" panose="020B0604020202020204" pitchFamily="34" charset="0"/>
              <a:buChar char="•"/>
            </a:pPr>
            <a:r>
              <a:rPr lang="en-US" dirty="0"/>
              <a:t>Post-ictal</a:t>
            </a:r>
          </a:p>
          <a:p>
            <a:pPr marL="171450" indent="-171450">
              <a:buFont typeface="Arial" panose="020B0604020202020204" pitchFamily="34" charset="0"/>
              <a:buChar char="•"/>
            </a:pPr>
            <a:r>
              <a:rPr lang="en-US" dirty="0"/>
              <a:t>Psychosocial</a:t>
            </a:r>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22304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Genetics</a:t>
            </a:r>
          </a:p>
          <a:p>
            <a:pPr marL="171450" indent="-171450">
              <a:buFont typeface="Arial" panose="020B0604020202020204" pitchFamily="34" charset="0"/>
              <a:buChar char="•"/>
            </a:pPr>
            <a:r>
              <a:rPr lang="en-US" dirty="0"/>
              <a:t>Acquired</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6524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5D1495-C240-470F-ACC2-412F7AAF96CD}"/>
              </a:ext>
            </a:extLst>
          </p:cNvPr>
          <p:cNvSpPr>
            <a:spLocks noGrp="1" noChangeArrowheads="1"/>
          </p:cNvSpPr>
          <p:nvPr>
            <p:ph type="sldNum" sz="quarter" idx="5"/>
          </p:nvPr>
        </p:nvSpPr>
        <p:spPr>
          <a:ln/>
        </p:spPr>
        <p:txBody>
          <a:bodyPr/>
          <a:lstStyle/>
          <a:p>
            <a:fld id="{48F2F501-0E20-4415-BAC9-700634E39F2E}" type="slidenum">
              <a:rPr lang="pt-BR" altLang="pt-BR"/>
              <a:pPr/>
              <a:t>7</a:t>
            </a:fld>
            <a:endParaRPr lang="pt-BR" altLang="pt-BR"/>
          </a:p>
        </p:txBody>
      </p:sp>
      <p:sp>
        <p:nvSpPr>
          <p:cNvPr id="59394" name="Rectangle 2">
            <a:extLst>
              <a:ext uri="{FF2B5EF4-FFF2-40B4-BE49-F238E27FC236}">
                <a16:creationId xmlns:a16="http://schemas.microsoft.com/office/drawing/2014/main" id="{1FF51195-2571-4BC4-B012-26E17CE73B2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767E36B1-EC36-4FFB-BC2A-DBD1EC1A8F6F}"/>
              </a:ext>
            </a:extLst>
          </p:cNvPr>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34153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26CAB2-DB62-40D1-8E40-80A45D907DD6}"/>
              </a:ext>
            </a:extLst>
          </p:cNvPr>
          <p:cNvSpPr>
            <a:spLocks noGrp="1" noChangeArrowheads="1"/>
          </p:cNvSpPr>
          <p:nvPr>
            <p:ph type="sldNum" sz="quarter" idx="5"/>
          </p:nvPr>
        </p:nvSpPr>
        <p:spPr>
          <a:ln/>
        </p:spPr>
        <p:txBody>
          <a:bodyPr/>
          <a:lstStyle/>
          <a:p>
            <a:fld id="{BDBA5CC1-F607-4F13-B07B-0AC7D45615D3}" type="slidenum">
              <a:rPr lang="pt-BR" altLang="pt-BR"/>
              <a:pPr/>
              <a:t>8</a:t>
            </a:fld>
            <a:endParaRPr lang="pt-BR" altLang="pt-BR"/>
          </a:p>
        </p:txBody>
      </p:sp>
      <p:sp>
        <p:nvSpPr>
          <p:cNvPr id="57346" name="Rectangle 2">
            <a:extLst>
              <a:ext uri="{FF2B5EF4-FFF2-40B4-BE49-F238E27FC236}">
                <a16:creationId xmlns:a16="http://schemas.microsoft.com/office/drawing/2014/main" id="{273361C9-1339-49A8-AA88-BC86C415E759}"/>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718DFAD-4779-4C63-B11F-F0836C0EA961}"/>
              </a:ext>
            </a:extLst>
          </p:cNvPr>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291705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Definition</a:t>
            </a:r>
          </a:p>
          <a:p>
            <a:pPr marL="171450" indent="-171450">
              <a:buFont typeface="Arial" panose="020B0604020202020204" pitchFamily="34" charset="0"/>
              <a:buChar char="•"/>
            </a:pPr>
            <a:r>
              <a:rPr lang="en-US" dirty="0"/>
              <a:t>Classification</a:t>
            </a:r>
          </a:p>
          <a:p>
            <a:pPr marL="171450" indent="-171450">
              <a:buFont typeface="Arial" panose="020B0604020202020204" pitchFamily="34" charset="0"/>
              <a:buChar char="•"/>
            </a:pPr>
            <a:r>
              <a:rPr lang="en-US" dirty="0"/>
              <a:t>Syndromes</a:t>
            </a:r>
          </a:p>
          <a:p>
            <a:pPr marL="171450" indent="-171450">
              <a:buFont typeface="Arial" panose="020B0604020202020204" pitchFamily="34" charset="0"/>
              <a:buChar char="•"/>
            </a:pPr>
            <a:r>
              <a:rPr lang="en-US" dirty="0"/>
              <a:t>Tests</a:t>
            </a:r>
          </a:p>
          <a:p>
            <a:pPr marL="171450" indent="-171450">
              <a:buFont typeface="Arial" panose="020B0604020202020204" pitchFamily="34" charset="0"/>
              <a:buChar char="•"/>
            </a:pPr>
            <a:r>
              <a:rPr lang="en-US" dirty="0"/>
              <a:t>Differential diagnosis</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79921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123636-E9B9-4B74-866A-52BC3BCE66F3}"/>
              </a:ext>
            </a:extLst>
          </p:cNvPr>
          <p:cNvSpPr>
            <a:spLocks noGrp="1" noChangeArrowheads="1"/>
          </p:cNvSpPr>
          <p:nvPr>
            <p:ph type="sldNum" sz="quarter" idx="5"/>
          </p:nvPr>
        </p:nvSpPr>
        <p:spPr>
          <a:ln/>
        </p:spPr>
        <p:txBody>
          <a:bodyPr/>
          <a:lstStyle/>
          <a:p>
            <a:fld id="{683E85A3-B5BD-4CAE-B074-A9943717C309}" type="slidenum">
              <a:rPr lang="pt-BR" altLang="pt-BR"/>
              <a:pPr/>
              <a:t>10</a:t>
            </a:fld>
            <a:endParaRPr lang="pt-BR" altLang="pt-BR"/>
          </a:p>
        </p:txBody>
      </p:sp>
      <p:sp>
        <p:nvSpPr>
          <p:cNvPr id="65538" name="Rectangle 2">
            <a:extLst>
              <a:ext uri="{FF2B5EF4-FFF2-40B4-BE49-F238E27FC236}">
                <a16:creationId xmlns:a16="http://schemas.microsoft.com/office/drawing/2014/main" id="{D3302D0D-E778-4472-97C6-31F0893F3F2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FCB9CDD-0376-472B-B6B0-C681469B0247}"/>
              </a:ext>
            </a:extLst>
          </p:cNvPr>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73113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342839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Epilepsy</a:t>
            </a:r>
          </a:p>
          <a:p>
            <a:pPr marL="171450" indent="-171450">
              <a:buFont typeface="Arial" panose="020B0604020202020204" pitchFamily="34" charset="0"/>
              <a:buChar char="•"/>
            </a:pPr>
            <a:r>
              <a:rPr lang="en-US" dirty="0"/>
              <a:t>Seizures</a:t>
            </a:r>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68440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First aid</a:t>
            </a:r>
          </a:p>
          <a:p>
            <a:pPr marL="171450" indent="-171450">
              <a:buFont typeface="Arial" panose="020B0604020202020204" pitchFamily="34" charset="0"/>
              <a:buChar char="•"/>
            </a:pPr>
            <a:r>
              <a:rPr lang="en-US" dirty="0"/>
              <a:t>Medications</a:t>
            </a:r>
          </a:p>
          <a:p>
            <a:pPr marL="171450" indent="-171450">
              <a:buFont typeface="Arial" panose="020B0604020202020204" pitchFamily="34" charset="0"/>
              <a:buChar char="•"/>
            </a:pPr>
            <a:r>
              <a:rPr lang="en-US" dirty="0"/>
              <a:t>Surgery</a:t>
            </a:r>
          </a:p>
          <a:p>
            <a:pPr marL="171450" indent="-171450">
              <a:buFont typeface="Arial" panose="020B0604020202020204" pitchFamily="34" charset="0"/>
              <a:buChar char="•"/>
            </a:pPr>
            <a:r>
              <a:rPr lang="en-US" dirty="0"/>
              <a:t>Diet</a:t>
            </a:r>
          </a:p>
          <a:p>
            <a:pPr marL="171450" indent="-171450">
              <a:buFont typeface="Arial" panose="020B0604020202020204" pitchFamily="34" charset="0"/>
              <a:buChar char="•"/>
            </a:pPr>
            <a:r>
              <a:rPr lang="en-US" dirty="0"/>
              <a:t>Other</a:t>
            </a:r>
          </a:p>
          <a:p>
            <a:pPr marL="171450" indent="-171450">
              <a:buFont typeface="Arial" panose="020B0604020202020204" pitchFamily="34" charset="0"/>
              <a:buChar char="•"/>
            </a:pPr>
            <a:r>
              <a:rPr lang="en-US" dirty="0"/>
              <a:t>Alternative medicine</a:t>
            </a:r>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26056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89210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79886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5639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9312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63862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55EDF9-3D79-45DA-8367-2F63551C4C7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07976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5EDF9-3D79-45DA-8367-2F63551C4C7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10920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55EDF9-3D79-45DA-8367-2F63551C4C7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55959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4004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7692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3642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5EDF9-3D79-45DA-8367-2F63551C4C7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25413795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ommons.wikimedia.org/wiki/File:Anticonvulsants.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Imagem:Hippocrates.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rainconnection.com/topics/?main=gal/superior-collicul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commons.wikimedia.org/wiki/File:EEG_Recording_Cap.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E03C6B-E0DB-4681-A1D1-56A18E6094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a16="http://schemas.microsoft.com/office/drawing/2014/main" id="{1287FEEB-CF4F-4A17-B41A-100F5A991A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08FADF27-6362-42F4-8168-6ECBB8256E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5281" y="1149940"/>
            <a:ext cx="7534111" cy="3277961"/>
          </a:xfrm>
        </p:spPr>
        <p:txBody>
          <a:bodyPr anchor="t">
            <a:normAutofit/>
          </a:bodyPr>
          <a:lstStyle/>
          <a:p>
            <a:pPr algn="l"/>
            <a:r>
              <a:rPr lang="en-US" sz="6600" b="1" dirty="0" err="1">
                <a:solidFill>
                  <a:schemeClr val="accent4"/>
                </a:solidFill>
              </a:rPr>
              <a:t>Epilepsia</a:t>
            </a:r>
            <a:r>
              <a:rPr lang="en-US" sz="6600" b="1" dirty="0">
                <a:solidFill>
                  <a:schemeClr val="accent4"/>
                </a:solidFill>
              </a:rPr>
              <a:t> </a:t>
            </a:r>
            <a:r>
              <a:rPr lang="en-US" sz="6600" b="1" dirty="0" err="1">
                <a:solidFill>
                  <a:schemeClr val="accent4"/>
                </a:solidFill>
              </a:rPr>
              <a:t>na</a:t>
            </a:r>
            <a:r>
              <a:rPr lang="en-US" sz="6600" b="1" dirty="0">
                <a:solidFill>
                  <a:schemeClr val="accent4"/>
                </a:solidFill>
              </a:rPr>
              <a:t> </a:t>
            </a:r>
            <a:r>
              <a:rPr lang="en-US" sz="6600" b="1" dirty="0" err="1">
                <a:solidFill>
                  <a:schemeClr val="accent4"/>
                </a:solidFill>
              </a:rPr>
              <a:t>Infância</a:t>
            </a:r>
            <a:endParaRPr lang="en-US" sz="6600" b="1" dirty="0">
              <a:solidFill>
                <a:schemeClr val="accent4"/>
              </a:solidFill>
            </a:endParaRPr>
          </a:p>
        </p:txBody>
      </p:sp>
      <p:sp>
        <p:nvSpPr>
          <p:cNvPr id="3" name="Content Placeholder 2"/>
          <p:cNvSpPr>
            <a:spLocks noGrp="1"/>
          </p:cNvSpPr>
          <p:nvPr>
            <p:ph type="subTitle" idx="1"/>
          </p:nvPr>
        </p:nvSpPr>
        <p:spPr>
          <a:xfrm>
            <a:off x="3611546" y="2235220"/>
            <a:ext cx="3980633" cy="2057001"/>
          </a:xfrm>
        </p:spPr>
        <p:txBody>
          <a:bodyPr anchor="b">
            <a:normAutofit/>
          </a:bodyPr>
          <a:lstStyle/>
          <a:p>
            <a:pPr algn="l"/>
            <a:r>
              <a:rPr lang="pt-BR" sz="3200" dirty="0">
                <a:solidFill>
                  <a:srgbClr val="FFFF00"/>
                </a:solidFill>
              </a:rPr>
              <a:t>Heloisa </a:t>
            </a:r>
            <a:r>
              <a:rPr lang="pt-BR" sz="3200" dirty="0" err="1">
                <a:solidFill>
                  <a:srgbClr val="FFFF00"/>
                </a:solidFill>
              </a:rPr>
              <a:t>Viscaino</a:t>
            </a:r>
            <a:endParaRPr lang="pt-BR" sz="3200" dirty="0">
              <a:solidFill>
                <a:srgbClr val="FFFF00"/>
              </a:solidFill>
            </a:endParaRPr>
          </a:p>
          <a:p>
            <a:pPr algn="l"/>
            <a:r>
              <a:rPr lang="pt-BR" dirty="0">
                <a:solidFill>
                  <a:srgbClr val="FFFF00"/>
                </a:solidFill>
              </a:rPr>
              <a:t>Neuropediatra </a:t>
            </a:r>
          </a:p>
          <a:p>
            <a:pPr algn="l"/>
            <a:r>
              <a:rPr lang="pt-BR" dirty="0">
                <a:solidFill>
                  <a:srgbClr val="FFFF00"/>
                </a:solidFill>
              </a:rPr>
              <a:t>Profa. Associada  UERJ</a:t>
            </a:r>
          </a:p>
          <a:p>
            <a:pPr algn="l"/>
            <a:endParaRPr lang="pt-BR" dirty="0"/>
          </a:p>
        </p:txBody>
      </p:sp>
      <p:pic>
        <p:nvPicPr>
          <p:cNvPr id="4" name="Picture 3">
            <a:extLst>
              <a:ext uri="{FF2B5EF4-FFF2-40B4-BE49-F238E27FC236}">
                <a16:creationId xmlns:a16="http://schemas.microsoft.com/office/drawing/2014/main" id="{BB337067-460D-4D82-B9F8-D9A05729B51B}"/>
              </a:ext>
            </a:extLst>
          </p:cNvPr>
          <p:cNvPicPr>
            <a:picLocks noChangeAspect="1"/>
          </p:cNvPicPr>
          <p:nvPr/>
        </p:nvPicPr>
        <p:blipFill>
          <a:blip r:embed="rId2"/>
          <a:stretch>
            <a:fillRect/>
          </a:stretch>
        </p:blipFill>
        <p:spPr>
          <a:xfrm>
            <a:off x="7533526" y="4292220"/>
            <a:ext cx="1796953" cy="1796953"/>
          </a:xfrm>
          <a:prstGeom prst="rect">
            <a:avLst/>
          </a:prstGeom>
        </p:spPr>
      </p:pic>
      <p:pic>
        <p:nvPicPr>
          <p:cNvPr id="5" name="Picture 4">
            <a:extLst>
              <a:ext uri="{FF2B5EF4-FFF2-40B4-BE49-F238E27FC236}">
                <a16:creationId xmlns:a16="http://schemas.microsoft.com/office/drawing/2014/main" id="{953ADF90-5AD6-4C92-85EA-B8F241FC9E1E}"/>
              </a:ext>
            </a:extLst>
          </p:cNvPr>
          <p:cNvPicPr>
            <a:picLocks noChangeAspect="1"/>
          </p:cNvPicPr>
          <p:nvPr/>
        </p:nvPicPr>
        <p:blipFill>
          <a:blip r:embed="rId3"/>
          <a:stretch>
            <a:fillRect/>
          </a:stretch>
        </p:blipFill>
        <p:spPr>
          <a:xfrm>
            <a:off x="1246925" y="4243809"/>
            <a:ext cx="1669296" cy="1834573"/>
          </a:xfrm>
          <a:prstGeom prst="rect">
            <a:avLst/>
          </a:prstGeom>
        </p:spPr>
      </p:pic>
      <p:pic>
        <p:nvPicPr>
          <p:cNvPr id="6" name="Picture 5">
            <a:extLst>
              <a:ext uri="{FF2B5EF4-FFF2-40B4-BE49-F238E27FC236}">
                <a16:creationId xmlns:a16="http://schemas.microsoft.com/office/drawing/2014/main" id="{FC667D8D-B630-4E9E-8303-B1CC3878530B}"/>
              </a:ext>
            </a:extLst>
          </p:cNvPr>
          <p:cNvPicPr>
            <a:picLocks noChangeAspect="1"/>
          </p:cNvPicPr>
          <p:nvPr/>
        </p:nvPicPr>
        <p:blipFill>
          <a:blip r:embed="rId4"/>
          <a:stretch>
            <a:fillRect/>
          </a:stretch>
        </p:blipFill>
        <p:spPr>
          <a:xfrm>
            <a:off x="3953303" y="4243809"/>
            <a:ext cx="2515736" cy="1796954"/>
          </a:xfrm>
          <a:prstGeom prst="rect">
            <a:avLst/>
          </a:prstGeom>
        </p:spPr>
      </p:pic>
    </p:spTree>
    <p:extLst>
      <p:ext uri="{BB962C8B-B14F-4D97-AF65-F5344CB8AC3E}">
        <p14:creationId xmlns:p14="http://schemas.microsoft.com/office/powerpoint/2010/main" val="29121433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Figura 2">
            <a:extLst>
              <a:ext uri="{FF2B5EF4-FFF2-40B4-BE49-F238E27FC236}">
                <a16:creationId xmlns:a16="http://schemas.microsoft.com/office/drawing/2014/main" id="{AAB3A8C9-39DE-4212-87AB-554031E86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47" y="3159126"/>
            <a:ext cx="3576638" cy="3576637"/>
          </a:xfrm>
          <a:prstGeom prst="rect">
            <a:avLst/>
          </a:prstGeom>
          <a:noFill/>
          <a:extLst>
            <a:ext uri="{909E8E84-426E-40DD-AFC4-6F175D3DCCD1}">
              <a14:hiddenFill xmlns:a14="http://schemas.microsoft.com/office/drawing/2010/main">
                <a:solidFill>
                  <a:srgbClr val="FFFFFF"/>
                </a:solidFill>
              </a14:hiddenFill>
            </a:ext>
          </a:extLst>
        </p:spPr>
      </p:pic>
      <p:pic>
        <p:nvPicPr>
          <p:cNvPr id="46087" name="Picture 7" descr="13_clip_image001">
            <a:extLst>
              <a:ext uri="{FF2B5EF4-FFF2-40B4-BE49-F238E27FC236}">
                <a16:creationId xmlns:a16="http://schemas.microsoft.com/office/drawing/2014/main" id="{4C03A61E-464A-4E65-94FE-9ED3E2FC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6" y="0"/>
            <a:ext cx="45751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a:extLst>
              <a:ext uri="{FF2B5EF4-FFF2-40B4-BE49-F238E27FC236}">
                <a16:creationId xmlns:a16="http://schemas.microsoft.com/office/drawing/2014/main" id="{14853C88-CB59-494B-83E1-AAA6024D65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76" y="269875"/>
            <a:ext cx="4211638"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92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37017D-91E7-455A-8B28-6162FBC0FA05}"/>
              </a:ext>
            </a:extLst>
          </p:cNvPr>
          <p:cNvPicPr>
            <a:picLocks noGrp="1" noChangeAspect="1"/>
          </p:cNvPicPr>
          <p:nvPr>
            <p:ph idx="1"/>
          </p:nvPr>
        </p:nvPicPr>
        <p:blipFill>
          <a:blip r:embed="rId3"/>
          <a:stretch>
            <a:fillRect/>
          </a:stretch>
        </p:blipFill>
        <p:spPr>
          <a:xfrm>
            <a:off x="977478" y="835926"/>
            <a:ext cx="9144806" cy="5186148"/>
          </a:xfrm>
          <a:prstGeom prst="rect">
            <a:avLst/>
          </a:prstGeom>
        </p:spPr>
      </p:pic>
    </p:spTree>
    <p:extLst>
      <p:ext uri="{BB962C8B-B14F-4D97-AF65-F5344CB8AC3E}">
        <p14:creationId xmlns:p14="http://schemas.microsoft.com/office/powerpoint/2010/main" val="381518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BE75ED-6301-4BA7-B310-D81801EA15CC}"/>
              </a:ext>
            </a:extLst>
          </p:cNvPr>
          <p:cNvPicPr>
            <a:picLocks noChangeAspect="1"/>
          </p:cNvPicPr>
          <p:nvPr/>
        </p:nvPicPr>
        <p:blipFill>
          <a:blip r:embed="rId2"/>
          <a:stretch>
            <a:fillRect/>
          </a:stretch>
        </p:blipFill>
        <p:spPr>
          <a:xfrm>
            <a:off x="1765991" y="150125"/>
            <a:ext cx="6115377" cy="6197647"/>
          </a:xfrm>
          <a:prstGeom prst="rect">
            <a:avLst/>
          </a:prstGeom>
        </p:spPr>
      </p:pic>
    </p:spTree>
    <p:extLst>
      <p:ext uri="{BB962C8B-B14F-4D97-AF65-F5344CB8AC3E}">
        <p14:creationId xmlns:p14="http://schemas.microsoft.com/office/powerpoint/2010/main" val="254536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nature, sky, grass&#10;&#10;Description generated with very high confidence">
            <a:extLst>
              <a:ext uri="{FF2B5EF4-FFF2-40B4-BE49-F238E27FC236}">
                <a16:creationId xmlns:a16="http://schemas.microsoft.com/office/drawing/2014/main" id="{9C5C6669-4614-481D-8685-1E507FDCC5D1}"/>
              </a:ext>
            </a:extLst>
          </p:cNvPr>
          <p:cNvPicPr>
            <a:picLocks noChangeAspect="1"/>
          </p:cNvPicPr>
          <p:nvPr/>
        </p:nvPicPr>
        <p:blipFill rotWithShape="1">
          <a:blip r:embed="rId3"/>
          <a:srcRect l="3394" r="11304"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5" name="Rectangle 4">
            <a:extLst>
              <a:ext uri="{FF2B5EF4-FFF2-40B4-BE49-F238E27FC236}">
                <a16:creationId xmlns:a16="http://schemas.microsoft.com/office/drawing/2014/main" id="{B6864F76-E12A-4A5E-9975-ACEB81820F95}"/>
              </a:ext>
            </a:extLst>
          </p:cNvPr>
          <p:cNvSpPr/>
          <p:nvPr/>
        </p:nvSpPr>
        <p:spPr>
          <a:xfrm>
            <a:off x="818865" y="805218"/>
            <a:ext cx="8120418" cy="4832092"/>
          </a:xfrm>
          <a:prstGeom prst="rect">
            <a:avLst/>
          </a:prstGeom>
        </p:spPr>
        <p:txBody>
          <a:bodyPr wrap="square">
            <a:spAutoFit/>
          </a:bodyPr>
          <a:lstStyle/>
          <a:p>
            <a:pPr lvl="0"/>
            <a:r>
              <a:rPr lang="pt-BR" altLang="pt-BR" sz="2800" dirty="0">
                <a:solidFill>
                  <a:srgbClr val="FFFF00"/>
                </a:solidFill>
                <a:latin typeface="Tahoma" panose="020B0604030504040204" pitchFamily="34" charset="0"/>
              </a:rPr>
              <a:t>Medicamentos </a:t>
            </a:r>
          </a:p>
          <a:p>
            <a:pPr lvl="0"/>
            <a:endParaRPr lang="pt-BR" altLang="pt-BR" sz="2800" dirty="0">
              <a:solidFill>
                <a:srgbClr val="FFFF00"/>
              </a:solidFill>
              <a:latin typeface="Tahoma" panose="020B0604030504040204" pitchFamily="34" charset="0"/>
            </a:endParaRPr>
          </a:p>
          <a:p>
            <a:pPr lvl="0"/>
            <a:r>
              <a:rPr lang="en-US" altLang="pt-BR" sz="2800" dirty="0" err="1">
                <a:solidFill>
                  <a:srgbClr val="FFFF00"/>
                </a:solidFill>
                <a:latin typeface="Tahoma" panose="020B0604030504040204" pitchFamily="34" charset="0"/>
              </a:rPr>
              <a:t>Uso</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contínuo</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receitas</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controladas</a:t>
            </a:r>
            <a:endParaRPr lang="en-US" altLang="pt-BR" sz="2800" dirty="0">
              <a:solidFill>
                <a:srgbClr val="FFFF00"/>
              </a:solidFill>
              <a:latin typeface="Tahoma" panose="020B0604030504040204" pitchFamily="34" charset="0"/>
            </a:endParaRPr>
          </a:p>
          <a:p>
            <a:pPr lvl="0"/>
            <a:endParaRPr lang="en-US" altLang="pt-BR" sz="2800" dirty="0">
              <a:solidFill>
                <a:srgbClr val="FFFF00"/>
              </a:solidFill>
              <a:latin typeface="Tahoma" panose="020B0604030504040204" pitchFamily="34" charset="0"/>
            </a:endParaRPr>
          </a:p>
          <a:p>
            <a:pPr lvl="0"/>
            <a:r>
              <a:rPr lang="en-US" altLang="pt-BR" sz="2800" dirty="0">
                <a:solidFill>
                  <a:srgbClr val="FFFF00"/>
                </a:solidFill>
                <a:latin typeface="Tahoma" panose="020B0604030504040204" pitchFamily="34" charset="0"/>
              </a:rPr>
              <a:t>Dose </a:t>
            </a:r>
            <a:r>
              <a:rPr lang="en-US" altLang="pt-BR" sz="2800" dirty="0" err="1">
                <a:solidFill>
                  <a:srgbClr val="FFFF00"/>
                </a:solidFill>
                <a:latin typeface="Tahoma" panose="020B0604030504040204" pitchFamily="34" charset="0"/>
              </a:rPr>
              <a:t>em</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função</a:t>
            </a:r>
            <a:r>
              <a:rPr lang="en-US" altLang="pt-BR" sz="2800" dirty="0">
                <a:solidFill>
                  <a:srgbClr val="FFFF00"/>
                </a:solidFill>
                <a:latin typeface="Tahoma" panose="020B0604030504040204" pitchFamily="34" charset="0"/>
              </a:rPr>
              <a:t> do peso</a:t>
            </a:r>
          </a:p>
          <a:p>
            <a:pPr lvl="0"/>
            <a:endParaRPr lang="en-US" altLang="pt-BR" sz="2800" dirty="0">
              <a:solidFill>
                <a:srgbClr val="FFFF00"/>
              </a:solidFill>
              <a:latin typeface="Tahoma" panose="020B0604030504040204" pitchFamily="34" charset="0"/>
            </a:endParaRPr>
          </a:p>
          <a:p>
            <a:pPr lvl="0"/>
            <a:r>
              <a:rPr lang="en-US" altLang="pt-BR" sz="2800" dirty="0" err="1">
                <a:solidFill>
                  <a:srgbClr val="FFFF00"/>
                </a:solidFill>
                <a:latin typeface="Tahoma" panose="020B0604030504040204" pitchFamily="34" charset="0"/>
              </a:rPr>
              <a:t>Especificas</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em</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relação</a:t>
            </a:r>
            <a:endParaRPr lang="en-US" altLang="pt-BR" sz="2800" dirty="0">
              <a:solidFill>
                <a:srgbClr val="FFFF00"/>
              </a:solidFill>
              <a:latin typeface="Tahoma" panose="020B0604030504040204" pitchFamily="34" charset="0"/>
            </a:endParaRPr>
          </a:p>
          <a:p>
            <a:pPr lvl="0"/>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às</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síndromes</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epiléticas</a:t>
            </a:r>
            <a:endParaRPr lang="en-US" altLang="pt-BR" sz="2800" dirty="0">
              <a:solidFill>
                <a:srgbClr val="FFFF00"/>
              </a:solidFill>
              <a:latin typeface="Tahoma" panose="020B0604030504040204" pitchFamily="34" charset="0"/>
            </a:endParaRPr>
          </a:p>
          <a:p>
            <a:pPr lvl="0"/>
            <a:endParaRPr lang="en-US" altLang="pt-BR" sz="2800" dirty="0">
              <a:solidFill>
                <a:srgbClr val="FFFF00"/>
              </a:solidFill>
              <a:latin typeface="Tahoma" panose="020B0604030504040204" pitchFamily="34" charset="0"/>
            </a:endParaRPr>
          </a:p>
          <a:p>
            <a:pPr lvl="0"/>
            <a:r>
              <a:rPr lang="en-US" altLang="pt-BR" sz="2800" dirty="0" err="1">
                <a:solidFill>
                  <a:srgbClr val="FFFF00"/>
                </a:solidFill>
                <a:latin typeface="Tahoma" panose="020B0604030504040204" pitchFamily="34" charset="0"/>
              </a:rPr>
              <a:t>Efeitos</a:t>
            </a:r>
            <a:r>
              <a:rPr lang="en-US" altLang="pt-BR" sz="2800" dirty="0">
                <a:solidFill>
                  <a:srgbClr val="FFFF00"/>
                </a:solidFill>
                <a:latin typeface="Tahoma" panose="020B0604030504040204" pitchFamily="34" charset="0"/>
              </a:rPr>
              <a:t> </a:t>
            </a:r>
            <a:r>
              <a:rPr lang="en-US" altLang="pt-BR" sz="2800" dirty="0" err="1">
                <a:solidFill>
                  <a:srgbClr val="FFFF00"/>
                </a:solidFill>
                <a:latin typeface="Tahoma" panose="020B0604030504040204" pitchFamily="34" charset="0"/>
              </a:rPr>
              <a:t>colaterais</a:t>
            </a:r>
            <a:endParaRPr lang="pt-BR" altLang="pt-BR" sz="2800" dirty="0">
              <a:solidFill>
                <a:srgbClr val="FFFF00"/>
              </a:solidFill>
              <a:latin typeface="Tahoma" panose="020B0604030504040204" pitchFamily="34" charset="0"/>
            </a:endParaRPr>
          </a:p>
          <a:p>
            <a:pPr lvl="0"/>
            <a:r>
              <a:rPr lang="pt-BR" altLang="pt-BR" sz="2800" dirty="0">
                <a:solidFill>
                  <a:srgbClr val="FFFF00"/>
                </a:solidFill>
                <a:latin typeface="Tahoma" panose="020B0604030504040204" pitchFamily="34" charset="0"/>
              </a:rPr>
              <a:t>	</a:t>
            </a:r>
            <a:endParaRPr lang="en-US" altLang="pt-BR" sz="2800" dirty="0">
              <a:solidFill>
                <a:srgbClr val="FFFF00"/>
              </a:solidFill>
              <a:latin typeface="Tahoma" panose="020B0604030504040204" pitchFamily="34" charset="0"/>
            </a:endParaRPr>
          </a:p>
        </p:txBody>
      </p:sp>
    </p:spTree>
    <p:extLst>
      <p:ext uri="{BB962C8B-B14F-4D97-AF65-F5344CB8AC3E}">
        <p14:creationId xmlns:p14="http://schemas.microsoft.com/office/powerpoint/2010/main" val="59850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he anticonvulsant drugs sodium valproate, stiripentol, clobazam and midazolam."/>
          <p:cNvPicPr>
            <a:picLocks noChangeAspect="1"/>
          </p:cNvPicPr>
          <p:nvPr/>
        </p:nvPicPr>
        <p:blipFill rotWithShape="1">
          <a:blip r:embed="rId3">
            <a:extLst>
              <a:ext uri="{28A0092B-C50C-407E-A947-70E740481C1C}">
                <a14:useLocalDpi xmlns:a14="http://schemas.microsoft.com/office/drawing/2010/main" val="0"/>
              </a:ext>
            </a:extLst>
          </a:blip>
          <a:srcRect t="2245" r="-4" b="-4"/>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5" name="Footer PlaceHolder 3"/>
          <p:cNvSpPr>
            <a:spLocks noGrp="1"/>
          </p:cNvSpPr>
          <p:nvPr>
            <p:ph type="ftr" sz="quarter" idx="11"/>
          </p:nvPr>
        </p:nvSpPr>
        <p:spPr>
          <a:xfrm>
            <a:off x="655320"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hlinkClick r:id="rId4"/>
              </a:rPr>
              <a:t>Photo</a:t>
            </a:r>
            <a:r>
              <a:rPr lang="en-US" kern="1200">
                <a:solidFill>
                  <a:prstClr val="black">
                    <a:tint val="75000"/>
                  </a:prstClr>
                </a:solidFill>
                <a:latin typeface="Calibri" panose="020F0502020204030204"/>
                <a:ea typeface="+mn-ea"/>
                <a:cs typeface="+mn-cs"/>
              </a:rPr>
              <a:t> by Colin / Public domain</a:t>
            </a:r>
          </a:p>
        </p:txBody>
      </p:sp>
      <p:sp>
        <p:nvSpPr>
          <p:cNvPr id="10" name="TextBox 9">
            <a:extLst>
              <a:ext uri="{FF2B5EF4-FFF2-40B4-BE49-F238E27FC236}">
                <a16:creationId xmlns:a16="http://schemas.microsoft.com/office/drawing/2014/main" id="{E72671B0-F53B-4CE7-926C-0A4D11088464}"/>
              </a:ext>
            </a:extLst>
          </p:cNvPr>
          <p:cNvSpPr txBox="1"/>
          <p:nvPr/>
        </p:nvSpPr>
        <p:spPr>
          <a:xfrm>
            <a:off x="301203" y="428178"/>
            <a:ext cx="6532366" cy="6001643"/>
          </a:xfrm>
          <a:prstGeom prst="rect">
            <a:avLst/>
          </a:prstGeom>
          <a:noFill/>
        </p:spPr>
        <p:txBody>
          <a:bodyPr wrap="none" rtlCol="0">
            <a:spAutoFit/>
          </a:bodyPr>
          <a:lstStyle/>
          <a:p>
            <a:r>
              <a:rPr lang="en-US" sz="3200" dirty="0" err="1">
                <a:solidFill>
                  <a:srgbClr val="FFFF00"/>
                </a:solidFill>
              </a:rPr>
              <a:t>Até</a:t>
            </a:r>
            <a:r>
              <a:rPr lang="en-US" sz="3200" dirty="0">
                <a:solidFill>
                  <a:srgbClr val="FFFF00"/>
                </a:solidFill>
              </a:rPr>
              <a:t> </a:t>
            </a:r>
            <a:r>
              <a:rPr lang="en-US" sz="3200" dirty="0" err="1">
                <a:solidFill>
                  <a:srgbClr val="FFFF00"/>
                </a:solidFill>
              </a:rPr>
              <a:t>quando</a:t>
            </a:r>
            <a:r>
              <a:rPr lang="en-US" sz="3200" dirty="0">
                <a:solidFill>
                  <a:srgbClr val="FFFF00"/>
                </a:solidFill>
              </a:rPr>
              <a:t> </a:t>
            </a:r>
            <a:r>
              <a:rPr lang="en-US" sz="3200" dirty="0" err="1">
                <a:solidFill>
                  <a:srgbClr val="FFFF00"/>
                </a:solidFill>
              </a:rPr>
              <a:t>será</a:t>
            </a:r>
            <a:r>
              <a:rPr lang="en-US" sz="3200" dirty="0">
                <a:solidFill>
                  <a:srgbClr val="FFFF00"/>
                </a:solidFill>
              </a:rPr>
              <a:t> </a:t>
            </a:r>
            <a:r>
              <a:rPr lang="en-US" sz="3200" dirty="0" err="1">
                <a:solidFill>
                  <a:srgbClr val="FFFF00"/>
                </a:solidFill>
              </a:rPr>
              <a:t>necessário</a:t>
            </a:r>
            <a:r>
              <a:rPr lang="en-US" sz="3200" dirty="0">
                <a:solidFill>
                  <a:srgbClr val="FFFF00"/>
                </a:solidFill>
              </a:rPr>
              <a:t> </a:t>
            </a:r>
          </a:p>
          <a:p>
            <a:r>
              <a:rPr lang="en-US" sz="3200" dirty="0">
                <a:solidFill>
                  <a:srgbClr val="FFFF00"/>
                </a:solidFill>
              </a:rPr>
              <a:t>o </a:t>
            </a:r>
            <a:r>
              <a:rPr lang="en-US" sz="3200" dirty="0" err="1">
                <a:solidFill>
                  <a:srgbClr val="FFFF00"/>
                </a:solidFill>
              </a:rPr>
              <a:t>remédio</a:t>
            </a:r>
            <a:r>
              <a:rPr lang="en-US" sz="3200" dirty="0">
                <a:solidFill>
                  <a:srgbClr val="FFFF00"/>
                </a:solidFill>
              </a:rPr>
              <a:t>?</a:t>
            </a:r>
          </a:p>
          <a:p>
            <a:endParaRPr lang="en-US" sz="3200" dirty="0">
              <a:solidFill>
                <a:srgbClr val="FFFF00"/>
              </a:solidFill>
            </a:endParaRPr>
          </a:p>
          <a:p>
            <a:r>
              <a:rPr lang="en-US" sz="3200" dirty="0">
                <a:solidFill>
                  <a:srgbClr val="FFC000"/>
                </a:solidFill>
              </a:rPr>
              <a:t>O </a:t>
            </a:r>
            <a:r>
              <a:rPr lang="en-US" sz="3200" dirty="0" err="1">
                <a:solidFill>
                  <a:srgbClr val="FFC000"/>
                </a:solidFill>
              </a:rPr>
              <a:t>remédio</a:t>
            </a:r>
            <a:r>
              <a:rPr lang="en-US" sz="3200" dirty="0">
                <a:solidFill>
                  <a:srgbClr val="FFC000"/>
                </a:solidFill>
              </a:rPr>
              <a:t> causa </a:t>
            </a:r>
            <a:r>
              <a:rPr lang="en-US" sz="3200" dirty="0" err="1">
                <a:solidFill>
                  <a:srgbClr val="FFC000"/>
                </a:solidFill>
              </a:rPr>
              <a:t>dependência</a:t>
            </a:r>
            <a:r>
              <a:rPr lang="en-US" sz="3200" dirty="0">
                <a:solidFill>
                  <a:srgbClr val="FFC000"/>
                </a:solidFill>
              </a:rPr>
              <a:t>?</a:t>
            </a:r>
          </a:p>
          <a:p>
            <a:endParaRPr lang="en-US" sz="3200" dirty="0">
              <a:solidFill>
                <a:srgbClr val="FFFF00"/>
              </a:solidFill>
            </a:endParaRPr>
          </a:p>
          <a:p>
            <a:r>
              <a:rPr lang="en-US" sz="3200" dirty="0" err="1">
                <a:solidFill>
                  <a:srgbClr val="FFFF00"/>
                </a:solidFill>
              </a:rPr>
              <a:t>Quais</a:t>
            </a:r>
            <a:r>
              <a:rPr lang="en-US" sz="3200" dirty="0">
                <a:solidFill>
                  <a:srgbClr val="FFFF00"/>
                </a:solidFill>
              </a:rPr>
              <a:t> </a:t>
            </a:r>
            <a:r>
              <a:rPr lang="en-US" sz="3200" dirty="0" err="1">
                <a:solidFill>
                  <a:srgbClr val="FFFF00"/>
                </a:solidFill>
              </a:rPr>
              <a:t>são</a:t>
            </a:r>
            <a:r>
              <a:rPr lang="en-US" sz="3200" dirty="0">
                <a:solidFill>
                  <a:srgbClr val="FFFF00"/>
                </a:solidFill>
              </a:rPr>
              <a:t> </a:t>
            </a:r>
            <a:r>
              <a:rPr lang="en-US" sz="3200" dirty="0" err="1">
                <a:solidFill>
                  <a:srgbClr val="FFFF00"/>
                </a:solidFill>
              </a:rPr>
              <a:t>os</a:t>
            </a:r>
            <a:r>
              <a:rPr lang="en-US" sz="3200" dirty="0">
                <a:solidFill>
                  <a:srgbClr val="FFFF00"/>
                </a:solidFill>
              </a:rPr>
              <a:t> </a:t>
            </a:r>
            <a:r>
              <a:rPr lang="en-US" sz="3200" dirty="0" err="1">
                <a:solidFill>
                  <a:srgbClr val="FFFF00"/>
                </a:solidFill>
              </a:rPr>
              <a:t>efeitos</a:t>
            </a:r>
            <a:r>
              <a:rPr lang="en-US" sz="3200" dirty="0">
                <a:solidFill>
                  <a:srgbClr val="FFFF00"/>
                </a:solidFill>
              </a:rPr>
              <a:t> </a:t>
            </a:r>
            <a:r>
              <a:rPr lang="en-US" sz="3200" dirty="0" err="1">
                <a:solidFill>
                  <a:srgbClr val="FFFF00"/>
                </a:solidFill>
              </a:rPr>
              <a:t>colaterais</a:t>
            </a:r>
            <a:r>
              <a:rPr lang="en-US" sz="3200" dirty="0">
                <a:solidFill>
                  <a:srgbClr val="FFFF00"/>
                </a:solidFill>
              </a:rPr>
              <a:t>?</a:t>
            </a:r>
          </a:p>
          <a:p>
            <a:endParaRPr lang="en-US" sz="3200" dirty="0">
              <a:solidFill>
                <a:srgbClr val="FFFF00"/>
              </a:solidFill>
            </a:endParaRPr>
          </a:p>
          <a:p>
            <a:r>
              <a:rPr lang="en-US" sz="3200" dirty="0" err="1">
                <a:solidFill>
                  <a:srgbClr val="FFC000"/>
                </a:solidFill>
              </a:rPr>
              <a:t>Esqueci</a:t>
            </a:r>
            <a:r>
              <a:rPr lang="en-US" sz="3200" dirty="0">
                <a:solidFill>
                  <a:srgbClr val="FFC000"/>
                </a:solidFill>
              </a:rPr>
              <a:t> de </a:t>
            </a:r>
            <a:r>
              <a:rPr lang="en-US" sz="3200" dirty="0" err="1">
                <a:solidFill>
                  <a:srgbClr val="FFC000"/>
                </a:solidFill>
              </a:rPr>
              <a:t>dar</a:t>
            </a:r>
            <a:r>
              <a:rPr lang="en-US" sz="3200" dirty="0">
                <a:solidFill>
                  <a:srgbClr val="FFC000"/>
                </a:solidFill>
              </a:rPr>
              <a:t> o </a:t>
            </a:r>
            <a:r>
              <a:rPr lang="en-US" sz="3200" dirty="0" err="1">
                <a:solidFill>
                  <a:srgbClr val="FFC000"/>
                </a:solidFill>
              </a:rPr>
              <a:t>remédio</a:t>
            </a:r>
            <a:r>
              <a:rPr lang="en-US" sz="3200" dirty="0">
                <a:solidFill>
                  <a:srgbClr val="FFC000"/>
                </a:solidFill>
              </a:rPr>
              <a:t>, o que </a:t>
            </a:r>
            <a:r>
              <a:rPr lang="en-US" sz="3200" dirty="0" err="1">
                <a:solidFill>
                  <a:srgbClr val="FFC000"/>
                </a:solidFill>
              </a:rPr>
              <a:t>faço</a:t>
            </a:r>
            <a:r>
              <a:rPr lang="en-US" sz="3200" dirty="0">
                <a:solidFill>
                  <a:srgbClr val="FFC000"/>
                </a:solidFill>
              </a:rPr>
              <a:t>?</a:t>
            </a:r>
          </a:p>
          <a:p>
            <a:endParaRPr lang="en-US" sz="3200" dirty="0">
              <a:solidFill>
                <a:srgbClr val="FFFF00"/>
              </a:solidFill>
            </a:endParaRPr>
          </a:p>
          <a:p>
            <a:r>
              <a:rPr lang="en-US" sz="3200" dirty="0" err="1">
                <a:solidFill>
                  <a:srgbClr val="FFFF00"/>
                </a:solidFill>
              </a:rPr>
              <a:t>Preciso</a:t>
            </a:r>
            <a:r>
              <a:rPr lang="en-US" sz="3200" dirty="0">
                <a:solidFill>
                  <a:srgbClr val="FFFF00"/>
                </a:solidFill>
              </a:rPr>
              <a:t> </a:t>
            </a:r>
            <a:r>
              <a:rPr lang="en-US" sz="3200" dirty="0" err="1">
                <a:solidFill>
                  <a:srgbClr val="FFFF00"/>
                </a:solidFill>
              </a:rPr>
              <a:t>avisar</a:t>
            </a:r>
            <a:r>
              <a:rPr lang="en-US" sz="3200" dirty="0">
                <a:solidFill>
                  <a:srgbClr val="FFFF00"/>
                </a:solidFill>
              </a:rPr>
              <a:t> a </a:t>
            </a:r>
            <a:r>
              <a:rPr lang="en-US" sz="3200" dirty="0" err="1">
                <a:solidFill>
                  <a:srgbClr val="FFFF00"/>
                </a:solidFill>
              </a:rPr>
              <a:t>escola</a:t>
            </a:r>
            <a:r>
              <a:rPr lang="en-US" sz="3200" dirty="0">
                <a:solidFill>
                  <a:srgbClr val="FFFF00"/>
                </a:solidFill>
              </a:rPr>
              <a:t>?</a:t>
            </a:r>
          </a:p>
          <a:p>
            <a:endParaRPr lang="en-US" sz="3200"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78636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E039-DAFB-4C07-949B-61D7EBB59024}"/>
              </a:ext>
            </a:extLst>
          </p:cNvPr>
          <p:cNvSpPr>
            <a:spLocks noGrp="1"/>
          </p:cNvSpPr>
          <p:nvPr>
            <p:ph type="title"/>
          </p:nvPr>
        </p:nvSpPr>
        <p:spPr>
          <a:xfrm>
            <a:off x="292290" y="2949598"/>
            <a:ext cx="10515600" cy="1325563"/>
          </a:xfrm>
        </p:spPr>
        <p:txBody>
          <a:bodyPr>
            <a:noAutofit/>
          </a:bodyPr>
          <a:lstStyle/>
          <a:p>
            <a:r>
              <a:rPr lang="pt-BR" sz="2800" dirty="0">
                <a:solidFill>
                  <a:srgbClr val="FFFF00"/>
                </a:solidFill>
              </a:rPr>
              <a:t>Medicações (Princípio Ativo)	Efeitos Adversos</a:t>
            </a:r>
            <a:br>
              <a:rPr lang="pt-BR" sz="2800" dirty="0">
                <a:solidFill>
                  <a:srgbClr val="FFFF00"/>
                </a:solidFill>
              </a:rPr>
            </a:br>
            <a:br>
              <a:rPr lang="pt-BR" sz="2800" dirty="0">
                <a:solidFill>
                  <a:srgbClr val="FFFF00"/>
                </a:solidFill>
              </a:rPr>
            </a:br>
            <a:r>
              <a:rPr lang="pt-BR" sz="2800" dirty="0">
                <a:solidFill>
                  <a:srgbClr val="FFFF00"/>
                </a:solidFill>
              </a:rPr>
              <a:t>Fenobarbital			Sonolência.</a:t>
            </a:r>
            <a:br>
              <a:rPr lang="pt-BR" sz="2800" dirty="0">
                <a:solidFill>
                  <a:srgbClr val="FFFF00"/>
                </a:solidFill>
              </a:rPr>
            </a:br>
            <a:r>
              <a:rPr lang="pt-BR" sz="2800" dirty="0" err="1">
                <a:solidFill>
                  <a:srgbClr val="FFFF00"/>
                </a:solidFill>
              </a:rPr>
              <a:t>Fenitoína</a:t>
            </a:r>
            <a:r>
              <a:rPr lang="pt-BR" sz="2800" dirty="0">
                <a:solidFill>
                  <a:srgbClr val="FFFF00"/>
                </a:solidFill>
              </a:rPr>
              <a:t>			Aumento da gengiva, crescimento de </a:t>
            </a:r>
            <a:r>
              <a:rPr lang="pt-BR" sz="2800" dirty="0" err="1">
                <a:solidFill>
                  <a:srgbClr val="FFFF00"/>
                </a:solidFill>
              </a:rPr>
              <a:t>pêlos</a:t>
            </a:r>
            <a:r>
              <a:rPr lang="pt-BR" sz="2800" dirty="0">
                <a:solidFill>
                  <a:srgbClr val="FFFF00"/>
                </a:solidFill>
              </a:rPr>
              <a:t>.</a:t>
            </a:r>
            <a:br>
              <a:rPr lang="pt-BR" sz="2800" dirty="0">
                <a:solidFill>
                  <a:srgbClr val="FFFF00"/>
                </a:solidFill>
              </a:rPr>
            </a:br>
            <a:r>
              <a:rPr lang="pt-BR" sz="2800" dirty="0" err="1">
                <a:solidFill>
                  <a:srgbClr val="FFFF00"/>
                </a:solidFill>
              </a:rPr>
              <a:t>Valproato</a:t>
            </a:r>
            <a:r>
              <a:rPr lang="pt-BR" sz="2800" dirty="0">
                <a:solidFill>
                  <a:srgbClr val="FFFF00"/>
                </a:solidFill>
              </a:rPr>
              <a:t>			Náuseas, vômitos, aumento de peso.</a:t>
            </a:r>
            <a:br>
              <a:rPr lang="pt-BR" sz="2800" dirty="0">
                <a:solidFill>
                  <a:srgbClr val="FFFF00"/>
                </a:solidFill>
              </a:rPr>
            </a:br>
            <a:r>
              <a:rPr lang="pt-BR" sz="2800" dirty="0" err="1">
                <a:solidFill>
                  <a:srgbClr val="FFFF00"/>
                </a:solidFill>
              </a:rPr>
              <a:t>Carbamazepina</a:t>
            </a:r>
            <a:r>
              <a:rPr lang="pt-BR" sz="2800" dirty="0">
                <a:solidFill>
                  <a:srgbClr val="FFFF00"/>
                </a:solidFill>
              </a:rPr>
              <a:t>		Tonturas, sonolência, mal estar gástrico.</a:t>
            </a:r>
            <a:br>
              <a:rPr lang="pt-BR" sz="2800" dirty="0">
                <a:solidFill>
                  <a:srgbClr val="FFFF00"/>
                </a:solidFill>
              </a:rPr>
            </a:br>
            <a:r>
              <a:rPr lang="pt-BR" sz="2800" dirty="0" err="1">
                <a:solidFill>
                  <a:srgbClr val="FFFF00"/>
                </a:solidFill>
              </a:rPr>
              <a:t>Lamotrigina</a:t>
            </a:r>
            <a:r>
              <a:rPr lang="pt-BR" sz="2800" dirty="0">
                <a:solidFill>
                  <a:srgbClr val="FFFF00"/>
                </a:solidFill>
              </a:rPr>
              <a:t>			Tonturas, problemas de pele (alergia).</a:t>
            </a:r>
            <a:br>
              <a:rPr lang="pt-BR" sz="2800" dirty="0">
                <a:solidFill>
                  <a:srgbClr val="FFFF00"/>
                </a:solidFill>
              </a:rPr>
            </a:br>
            <a:r>
              <a:rPr lang="pt-BR" sz="2800" dirty="0" err="1">
                <a:solidFill>
                  <a:srgbClr val="FFFF00"/>
                </a:solidFill>
              </a:rPr>
              <a:t>Vigabatrina</a:t>
            </a:r>
            <a:r>
              <a:rPr lang="pt-BR" sz="2800" dirty="0">
                <a:solidFill>
                  <a:srgbClr val="FFFF00"/>
                </a:solidFill>
              </a:rPr>
              <a:t>			Agitação, irritabilidade.</a:t>
            </a:r>
            <a:br>
              <a:rPr lang="pt-BR" sz="2800" dirty="0">
                <a:solidFill>
                  <a:srgbClr val="FFFF00"/>
                </a:solidFill>
              </a:rPr>
            </a:br>
            <a:r>
              <a:rPr lang="pt-BR" sz="2800" dirty="0" err="1">
                <a:solidFill>
                  <a:srgbClr val="FFFF00"/>
                </a:solidFill>
              </a:rPr>
              <a:t>Topiramato</a:t>
            </a:r>
            <a:r>
              <a:rPr lang="pt-BR" sz="2800" dirty="0">
                <a:solidFill>
                  <a:srgbClr val="FFFF00"/>
                </a:solidFill>
              </a:rPr>
              <a:t>			Sonolência, adormecimento das 										extremidades.</a:t>
            </a:r>
            <a:br>
              <a:rPr lang="pt-BR" sz="2800" dirty="0">
                <a:solidFill>
                  <a:srgbClr val="FFFF00"/>
                </a:solidFill>
              </a:rPr>
            </a:br>
            <a:r>
              <a:rPr lang="pt-BR" sz="2800" dirty="0">
                <a:solidFill>
                  <a:srgbClr val="FFFF00"/>
                </a:solidFill>
              </a:rPr>
              <a:t>Benzodiazepínicos		Sonolência, aumento da secreção brônquica.</a:t>
            </a:r>
            <a:br>
              <a:rPr lang="pt-BR" sz="2800" dirty="0">
                <a:solidFill>
                  <a:srgbClr val="FFFF00"/>
                </a:solidFill>
              </a:rPr>
            </a:br>
            <a:r>
              <a:rPr lang="pt-BR" sz="2800" dirty="0" err="1">
                <a:solidFill>
                  <a:srgbClr val="FFFF00"/>
                </a:solidFill>
              </a:rPr>
              <a:t>Oxcarbazepina</a:t>
            </a:r>
            <a:r>
              <a:rPr lang="pt-BR" sz="2800" dirty="0">
                <a:solidFill>
                  <a:srgbClr val="FFFF00"/>
                </a:solidFill>
              </a:rPr>
              <a:t>		Sonolência, tonturas.</a:t>
            </a:r>
            <a:br>
              <a:rPr lang="pt-BR" sz="2800" dirty="0">
                <a:solidFill>
                  <a:srgbClr val="FFFF00"/>
                </a:solidFill>
              </a:rPr>
            </a:br>
            <a:br>
              <a:rPr lang="pt-BR" sz="2800" dirty="0">
                <a:solidFill>
                  <a:srgbClr val="FFFF00"/>
                </a:solidFill>
              </a:rPr>
            </a:br>
            <a:br>
              <a:rPr lang="pt-BR" sz="2800" dirty="0">
                <a:solidFill>
                  <a:srgbClr val="FFFF00"/>
                </a:solidFill>
              </a:rPr>
            </a:br>
            <a:r>
              <a:rPr lang="pt-BR" sz="2800" dirty="0">
                <a:solidFill>
                  <a:srgbClr val="FFFF00"/>
                </a:solidFill>
              </a:rPr>
              <a:t>Não suspenda ou altere a dose do medicamento sem conversar com seu médico.</a:t>
            </a:r>
            <a:br>
              <a:rPr lang="pt-BR" sz="2000" dirty="0">
                <a:solidFill>
                  <a:srgbClr val="FFFF00"/>
                </a:solidFill>
              </a:rPr>
            </a:br>
            <a:endParaRPr lang="pt-BR" sz="2000" dirty="0">
              <a:solidFill>
                <a:srgbClr val="FFFF00"/>
              </a:solidFill>
            </a:endParaRPr>
          </a:p>
        </p:txBody>
      </p:sp>
    </p:spTree>
    <p:extLst>
      <p:ext uri="{BB962C8B-B14F-4D97-AF65-F5344CB8AC3E}">
        <p14:creationId xmlns:p14="http://schemas.microsoft.com/office/powerpoint/2010/main" val="386509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3C9D-FE40-4098-A9C5-285E54D841F8}"/>
              </a:ext>
            </a:extLst>
          </p:cNvPr>
          <p:cNvSpPr>
            <a:spLocks noGrp="1"/>
          </p:cNvSpPr>
          <p:nvPr>
            <p:ph type="title"/>
          </p:nvPr>
        </p:nvSpPr>
        <p:spPr>
          <a:xfrm>
            <a:off x="401471" y="392420"/>
            <a:ext cx="10515600" cy="1325563"/>
          </a:xfrm>
        </p:spPr>
        <p:txBody>
          <a:bodyPr>
            <a:noAutofit/>
          </a:bodyPr>
          <a:lstStyle/>
          <a:p>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br>
              <a:rPr lang="pt-BR" sz="2800" dirty="0">
                <a:solidFill>
                  <a:srgbClr val="FFFF00"/>
                </a:solidFill>
              </a:rPr>
            </a:br>
            <a:r>
              <a:rPr lang="pt-BR" sz="2800" dirty="0">
                <a:solidFill>
                  <a:srgbClr val="FFFF00"/>
                </a:solidFill>
              </a:rPr>
              <a:t>Consulte seu médico periodicamente (a cada 2 ou 3 meses);</a:t>
            </a:r>
            <a:br>
              <a:rPr lang="pt-BR" sz="2800" dirty="0">
                <a:solidFill>
                  <a:srgbClr val="FFFF00"/>
                </a:solidFill>
              </a:rPr>
            </a:br>
            <a:r>
              <a:rPr lang="pt-BR" sz="2800" dirty="0">
                <a:solidFill>
                  <a:srgbClr val="FFFF00"/>
                </a:solidFill>
              </a:rPr>
              <a:t>Tome seus remédios nos horários e quantidades prescritas </a:t>
            </a:r>
            <a:br>
              <a:rPr lang="pt-BR" sz="2800" dirty="0">
                <a:solidFill>
                  <a:srgbClr val="FFFF00"/>
                </a:solidFill>
              </a:rPr>
            </a:br>
            <a:br>
              <a:rPr lang="pt-BR" sz="2800" dirty="0">
                <a:solidFill>
                  <a:srgbClr val="FFFF00"/>
                </a:solidFill>
              </a:rPr>
            </a:br>
            <a:r>
              <a:rPr lang="pt-BR" sz="2800" dirty="0" err="1">
                <a:solidFill>
                  <a:srgbClr val="FFC000"/>
                </a:solidFill>
              </a:rPr>
              <a:t>Eviite</a:t>
            </a:r>
            <a:r>
              <a:rPr lang="pt-BR" sz="2800" dirty="0">
                <a:solidFill>
                  <a:srgbClr val="FFC000"/>
                </a:solidFill>
              </a:rPr>
              <a:t> esquecer de tomar os remédios, caso isso ocorra tome assim </a:t>
            </a:r>
            <a:br>
              <a:rPr lang="pt-BR" sz="2800" dirty="0">
                <a:solidFill>
                  <a:srgbClr val="FFC000"/>
                </a:solidFill>
              </a:rPr>
            </a:br>
            <a:r>
              <a:rPr lang="pt-BR" sz="2800" dirty="0">
                <a:solidFill>
                  <a:srgbClr val="FFC000"/>
                </a:solidFill>
              </a:rPr>
              <a:t>que lembrar (se isso ocorrer 1 ou 2 horas após o horário indicado);</a:t>
            </a:r>
            <a:br>
              <a:rPr lang="pt-BR" sz="2800" dirty="0">
                <a:solidFill>
                  <a:srgbClr val="FFFF00"/>
                </a:solidFill>
              </a:rPr>
            </a:br>
            <a:br>
              <a:rPr lang="pt-BR" sz="2800" dirty="0">
                <a:solidFill>
                  <a:srgbClr val="FFFF00"/>
                </a:solidFill>
              </a:rPr>
            </a:br>
            <a:r>
              <a:rPr lang="pt-BR" sz="2800" dirty="0">
                <a:solidFill>
                  <a:srgbClr val="FFFF00"/>
                </a:solidFill>
              </a:rPr>
              <a:t>Não dobre a dose no horário seguinte caso tenha esquecido de tomar no horário anterior;</a:t>
            </a:r>
            <a:br>
              <a:rPr lang="pt-BR" sz="2800" dirty="0">
                <a:solidFill>
                  <a:srgbClr val="FFFF00"/>
                </a:solidFill>
              </a:rPr>
            </a:br>
            <a:br>
              <a:rPr lang="pt-BR" sz="2800" dirty="0">
                <a:solidFill>
                  <a:srgbClr val="FFFF00"/>
                </a:solidFill>
              </a:rPr>
            </a:br>
            <a:r>
              <a:rPr lang="pt-BR" sz="2800" dirty="0">
                <a:solidFill>
                  <a:srgbClr val="FFC000"/>
                </a:solidFill>
              </a:rPr>
              <a:t>O álcool pode facilitar a ocorrência de crises;</a:t>
            </a:r>
            <a:br>
              <a:rPr lang="pt-BR" sz="2800" dirty="0">
                <a:solidFill>
                  <a:srgbClr val="FFC000"/>
                </a:solidFill>
              </a:rPr>
            </a:br>
            <a:r>
              <a:rPr lang="pt-BR" sz="2800" dirty="0">
                <a:solidFill>
                  <a:srgbClr val="FFC000"/>
                </a:solidFill>
              </a:rPr>
              <a:t>Procure dormir o suficiente e fazer suas refeições em horários regulares;</a:t>
            </a:r>
            <a:br>
              <a:rPr lang="pt-BR" sz="2800" dirty="0">
                <a:solidFill>
                  <a:srgbClr val="FFC000"/>
                </a:solidFill>
              </a:rPr>
            </a:br>
            <a:br>
              <a:rPr lang="pt-BR" sz="2800" dirty="0">
                <a:solidFill>
                  <a:srgbClr val="FFC000"/>
                </a:solidFill>
              </a:rPr>
            </a:br>
            <a:r>
              <a:rPr lang="pt-BR" sz="2800" dirty="0">
                <a:solidFill>
                  <a:srgbClr val="FFFF00"/>
                </a:solidFill>
              </a:rPr>
              <a:t>Verifique se existe algum fator que facilite a ocorrência de suas crises. Anote e conte ao seu médico;</a:t>
            </a:r>
            <a:br>
              <a:rPr lang="pt-BR" sz="2800" dirty="0">
                <a:solidFill>
                  <a:srgbClr val="FFFF00"/>
                </a:solidFill>
              </a:rPr>
            </a:br>
            <a:br>
              <a:rPr lang="pt-BR" sz="2800" dirty="0">
                <a:solidFill>
                  <a:srgbClr val="FFC000"/>
                </a:solidFill>
              </a:rPr>
            </a:br>
            <a:r>
              <a:rPr lang="pt-BR" sz="2800" dirty="0">
                <a:solidFill>
                  <a:srgbClr val="FFC000"/>
                </a:solidFill>
              </a:rPr>
              <a:t>Caso apresente qualquer queixa que julgue estar relacionada com o uso dos medicamentos, converse com seu médico.</a:t>
            </a:r>
          </a:p>
        </p:txBody>
      </p:sp>
    </p:spTree>
    <p:extLst>
      <p:ext uri="{BB962C8B-B14F-4D97-AF65-F5344CB8AC3E}">
        <p14:creationId xmlns:p14="http://schemas.microsoft.com/office/powerpoint/2010/main" val="299673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3CC32D-3C39-46EF-9852-F1A2CC64B34C}"/>
              </a:ext>
            </a:extLst>
          </p:cNvPr>
          <p:cNvPicPr>
            <a:picLocks noGrp="1" noChangeAspect="1"/>
          </p:cNvPicPr>
          <p:nvPr>
            <p:ph idx="1"/>
          </p:nvPr>
        </p:nvPicPr>
        <p:blipFill>
          <a:blip r:embed="rId2"/>
          <a:stretch>
            <a:fillRect/>
          </a:stretch>
        </p:blipFill>
        <p:spPr>
          <a:xfrm>
            <a:off x="2416020" y="1006306"/>
            <a:ext cx="7056165" cy="5285313"/>
          </a:xfrm>
          <a:prstGeom prst="rect">
            <a:avLst/>
          </a:prstGeom>
        </p:spPr>
      </p:pic>
    </p:spTree>
    <p:extLst>
      <p:ext uri="{BB962C8B-B14F-4D97-AF65-F5344CB8AC3E}">
        <p14:creationId xmlns:p14="http://schemas.microsoft.com/office/powerpoint/2010/main" val="365178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3" descr="A picture containing person, indoor&#10;&#10;Description generated with very high confidence">
            <a:extLst>
              <a:ext uri="{FF2B5EF4-FFF2-40B4-BE49-F238E27FC236}">
                <a16:creationId xmlns:a16="http://schemas.microsoft.com/office/drawing/2014/main" id="{8D185D7D-6D13-40AF-8CCC-EF45D901C454}"/>
              </a:ext>
            </a:extLst>
          </p:cNvPr>
          <p:cNvPicPr>
            <a:picLocks noChangeAspect="1"/>
          </p:cNvPicPr>
          <p:nvPr/>
        </p:nvPicPr>
        <p:blipFill rotWithShape="1">
          <a:blip r:embed="rId2"/>
          <a:srcRect t="1487" r="1" b="1704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itle 5">
            <a:extLst>
              <a:ext uri="{FF2B5EF4-FFF2-40B4-BE49-F238E27FC236}">
                <a16:creationId xmlns:a16="http://schemas.microsoft.com/office/drawing/2014/main" id="{196B6FD9-35EC-4CF7-8C25-5A8B9D0DB155}"/>
              </a:ext>
            </a:extLst>
          </p:cNvPr>
          <p:cNvSpPr>
            <a:spLocks noGrp="1"/>
          </p:cNvSpPr>
          <p:nvPr>
            <p:ph type="title"/>
          </p:nvPr>
        </p:nvSpPr>
        <p:spPr>
          <a:xfrm>
            <a:off x="497006" y="2630653"/>
            <a:ext cx="10515600" cy="1325563"/>
          </a:xfrm>
        </p:spPr>
        <p:txBody>
          <a:bodyPr>
            <a:noAutofit/>
          </a:bodyPr>
          <a:lstStyle/>
          <a:p>
            <a:br>
              <a:rPr lang="pt-BR" sz="2800" dirty="0">
                <a:solidFill>
                  <a:srgbClr val="FFFF00"/>
                </a:solidFill>
              </a:rPr>
            </a:br>
            <a:br>
              <a:rPr lang="pt-BR" sz="2800" dirty="0">
                <a:solidFill>
                  <a:srgbClr val="FFFF00"/>
                </a:solidFill>
              </a:rPr>
            </a:br>
            <a:r>
              <a:rPr lang="pt-BR" sz="2800" dirty="0">
                <a:solidFill>
                  <a:srgbClr val="FFFF00"/>
                </a:solidFill>
              </a:rPr>
              <a:t>Afastar objetos </a:t>
            </a:r>
            <a:br>
              <a:rPr lang="pt-BR" sz="2800" dirty="0">
                <a:solidFill>
                  <a:srgbClr val="FFFF00"/>
                </a:solidFill>
              </a:rPr>
            </a:br>
            <a:r>
              <a:rPr lang="pt-BR" sz="2800" dirty="0">
                <a:solidFill>
                  <a:srgbClr val="FFFF00"/>
                </a:solidFill>
              </a:rPr>
              <a:t>Afastar os curiosos</a:t>
            </a:r>
            <a:br>
              <a:rPr lang="pt-BR" sz="2800" dirty="0">
                <a:solidFill>
                  <a:srgbClr val="FFFF00"/>
                </a:solidFill>
              </a:rPr>
            </a:br>
            <a:r>
              <a:rPr lang="pt-BR" sz="2800" dirty="0">
                <a:solidFill>
                  <a:srgbClr val="FFFF00"/>
                </a:solidFill>
              </a:rPr>
              <a:t>Proteger a cabeça da vítima </a:t>
            </a:r>
            <a:br>
              <a:rPr lang="pt-BR" sz="2800" dirty="0">
                <a:solidFill>
                  <a:srgbClr val="FFFF00"/>
                </a:solidFill>
              </a:rPr>
            </a:br>
            <a:r>
              <a:rPr lang="pt-BR" sz="2800" dirty="0">
                <a:solidFill>
                  <a:srgbClr val="FFFF00"/>
                </a:solidFill>
              </a:rPr>
              <a:t>com a mão, roupa, travesseiro</a:t>
            </a:r>
            <a:br>
              <a:rPr lang="pt-BR" sz="2800" dirty="0">
                <a:solidFill>
                  <a:srgbClr val="FFFF00"/>
                </a:solidFill>
              </a:rPr>
            </a:br>
            <a:r>
              <a:rPr lang="pt-BR" sz="2800" dirty="0">
                <a:solidFill>
                  <a:srgbClr val="FFFF00"/>
                </a:solidFill>
              </a:rPr>
              <a:t>Lateralizar a cabeça </a:t>
            </a:r>
            <a:br>
              <a:rPr lang="pt-BR" sz="2800" dirty="0">
                <a:solidFill>
                  <a:srgbClr val="FFFF00"/>
                </a:solidFill>
              </a:rPr>
            </a:br>
            <a:r>
              <a:rPr lang="pt-BR" sz="2800" dirty="0">
                <a:solidFill>
                  <a:srgbClr val="FFFF00"/>
                </a:solidFill>
              </a:rPr>
              <a:t>Afrouxar roupas </a:t>
            </a:r>
            <a:br>
              <a:rPr lang="pt-BR" sz="2800" dirty="0">
                <a:solidFill>
                  <a:srgbClr val="FFFF00"/>
                </a:solidFill>
              </a:rPr>
            </a:br>
            <a:r>
              <a:rPr lang="pt-BR" sz="2800" dirty="0">
                <a:solidFill>
                  <a:srgbClr val="FFFF00"/>
                </a:solidFill>
              </a:rPr>
              <a:t>Observar se a respiração está adequada</a:t>
            </a:r>
            <a:br>
              <a:rPr lang="pt-BR" sz="2800" dirty="0">
                <a:solidFill>
                  <a:srgbClr val="FFFF00"/>
                </a:solidFill>
              </a:rPr>
            </a:br>
            <a:r>
              <a:rPr lang="pt-BR" sz="2800" dirty="0">
                <a:solidFill>
                  <a:srgbClr val="FFFF00"/>
                </a:solidFill>
              </a:rPr>
              <a:t>Limpar as secreções salivares</a:t>
            </a:r>
            <a:br>
              <a:rPr lang="pt-BR" sz="2800" dirty="0">
                <a:solidFill>
                  <a:srgbClr val="FFFF00"/>
                </a:solidFill>
              </a:rPr>
            </a:br>
            <a:r>
              <a:rPr lang="pt-BR" sz="2800" dirty="0">
                <a:solidFill>
                  <a:srgbClr val="FFFF00"/>
                </a:solidFill>
              </a:rPr>
              <a:t>			 com um pano ou papel</a:t>
            </a:r>
            <a:br>
              <a:rPr lang="pt-BR" sz="2800" dirty="0">
                <a:solidFill>
                  <a:srgbClr val="FFFF00"/>
                </a:solidFill>
              </a:rPr>
            </a:br>
            <a:br>
              <a:rPr lang="pt-BR" sz="2800" dirty="0">
                <a:solidFill>
                  <a:srgbClr val="FFFF00"/>
                </a:solidFill>
              </a:rPr>
            </a:br>
            <a:r>
              <a:rPr lang="pt-BR" sz="2800" dirty="0">
                <a:solidFill>
                  <a:srgbClr val="FFFF00"/>
                </a:solidFill>
              </a:rPr>
              <a:t>Não imobilizar membros </a:t>
            </a:r>
            <a:br>
              <a:rPr lang="pt-BR" sz="2800" dirty="0">
                <a:solidFill>
                  <a:srgbClr val="FFFF00"/>
                </a:solidFill>
              </a:rPr>
            </a:br>
            <a:r>
              <a:rPr lang="pt-BR" sz="2800" dirty="0">
                <a:solidFill>
                  <a:srgbClr val="FFFF00"/>
                </a:solidFill>
              </a:rPr>
              <a:t>Não tracionar a língua ou </a:t>
            </a:r>
            <a:br>
              <a:rPr lang="pt-BR" sz="2800" dirty="0">
                <a:solidFill>
                  <a:srgbClr val="FFFF00"/>
                </a:solidFill>
              </a:rPr>
            </a:br>
            <a:r>
              <a:rPr lang="pt-BR" sz="2800" dirty="0">
                <a:solidFill>
                  <a:srgbClr val="FFFF00"/>
                </a:solidFill>
              </a:rPr>
              <a:t>			colocar objetos na boca </a:t>
            </a:r>
            <a:br>
              <a:rPr lang="pt-BR" sz="2800" dirty="0">
                <a:solidFill>
                  <a:srgbClr val="FFFF00"/>
                </a:solidFill>
              </a:rPr>
            </a:br>
            <a:r>
              <a:rPr lang="pt-BR" sz="2800" dirty="0">
                <a:solidFill>
                  <a:srgbClr val="FFFF00"/>
                </a:solidFill>
              </a:rPr>
              <a:t>Não medique a vítima</a:t>
            </a:r>
            <a:br>
              <a:rPr lang="pt-BR" sz="2800" dirty="0">
                <a:solidFill>
                  <a:srgbClr val="FFFF00"/>
                </a:solidFill>
              </a:rPr>
            </a:br>
            <a:endParaRPr lang="pt-BR" sz="2800" dirty="0">
              <a:solidFill>
                <a:srgbClr val="FFFF00"/>
              </a:solidFill>
            </a:endParaRPr>
          </a:p>
        </p:txBody>
      </p:sp>
    </p:spTree>
    <p:extLst>
      <p:ext uri="{BB962C8B-B14F-4D97-AF65-F5344CB8AC3E}">
        <p14:creationId xmlns:p14="http://schemas.microsoft.com/office/powerpoint/2010/main" val="264017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911E-88B2-41CA-8A9C-182E0E50F24F}"/>
              </a:ext>
            </a:extLst>
          </p:cNvPr>
          <p:cNvSpPr>
            <a:spLocks noGrp="1"/>
          </p:cNvSpPr>
          <p:nvPr>
            <p:ph type="title"/>
          </p:nvPr>
        </p:nvSpPr>
        <p:spPr/>
        <p:txBody>
          <a:bodyPr/>
          <a:lstStyle/>
          <a:p>
            <a:r>
              <a:rPr lang="en-US" dirty="0" err="1"/>
              <a:t>Existem</a:t>
            </a:r>
            <a:r>
              <a:rPr lang="en-US" dirty="0"/>
              <a:t> outros </a:t>
            </a:r>
            <a:r>
              <a:rPr lang="en-US" dirty="0" err="1"/>
              <a:t>tratamentos</a:t>
            </a:r>
            <a:r>
              <a:rPr lang="en-US" dirty="0"/>
              <a:t>?</a:t>
            </a:r>
            <a:endParaRPr lang="pt-BR" dirty="0"/>
          </a:p>
        </p:txBody>
      </p:sp>
      <p:sp>
        <p:nvSpPr>
          <p:cNvPr id="3" name="Content Placeholder 2">
            <a:extLst>
              <a:ext uri="{FF2B5EF4-FFF2-40B4-BE49-F238E27FC236}">
                <a16:creationId xmlns:a16="http://schemas.microsoft.com/office/drawing/2014/main" id="{7435B4D2-E73D-4D7C-A5BD-3EBC70AB86CE}"/>
              </a:ext>
            </a:extLst>
          </p:cNvPr>
          <p:cNvSpPr>
            <a:spLocks noGrp="1"/>
          </p:cNvSpPr>
          <p:nvPr>
            <p:ph idx="1"/>
          </p:nvPr>
        </p:nvSpPr>
        <p:spPr>
          <a:xfrm>
            <a:off x="838200" y="2316945"/>
            <a:ext cx="10515600" cy="2664488"/>
          </a:xfrm>
        </p:spPr>
        <p:txBody>
          <a:bodyPr/>
          <a:lstStyle/>
          <a:p>
            <a:r>
              <a:rPr lang="en-US" sz="3600" dirty="0" err="1">
                <a:solidFill>
                  <a:srgbClr val="FFFF00"/>
                </a:solidFill>
              </a:rPr>
              <a:t>Dieta</a:t>
            </a:r>
            <a:r>
              <a:rPr lang="en-US" sz="3600" dirty="0">
                <a:solidFill>
                  <a:srgbClr val="FFFF00"/>
                </a:solidFill>
              </a:rPr>
              <a:t> </a:t>
            </a:r>
            <a:r>
              <a:rPr lang="en-US" sz="3600" dirty="0" err="1">
                <a:solidFill>
                  <a:srgbClr val="FFFF00"/>
                </a:solidFill>
              </a:rPr>
              <a:t>cetogênica</a:t>
            </a:r>
            <a:endParaRPr lang="en-US" sz="3600" dirty="0">
              <a:solidFill>
                <a:srgbClr val="FFFF00"/>
              </a:solidFill>
            </a:endParaRPr>
          </a:p>
          <a:p>
            <a:r>
              <a:rPr lang="en-US" sz="3600" dirty="0" err="1">
                <a:solidFill>
                  <a:srgbClr val="FFFF00"/>
                </a:solidFill>
              </a:rPr>
              <a:t>Estimulador</a:t>
            </a:r>
            <a:r>
              <a:rPr lang="en-US" sz="3600" dirty="0">
                <a:solidFill>
                  <a:srgbClr val="FFFF00"/>
                </a:solidFill>
              </a:rPr>
              <a:t> do </a:t>
            </a:r>
            <a:r>
              <a:rPr lang="en-US" sz="3600" dirty="0" err="1">
                <a:solidFill>
                  <a:srgbClr val="FFFF00"/>
                </a:solidFill>
              </a:rPr>
              <a:t>nervo</a:t>
            </a:r>
            <a:r>
              <a:rPr lang="en-US" sz="3600" dirty="0">
                <a:solidFill>
                  <a:srgbClr val="FFFF00"/>
                </a:solidFill>
              </a:rPr>
              <a:t> </a:t>
            </a:r>
            <a:r>
              <a:rPr lang="en-US" sz="3600" dirty="0" err="1">
                <a:solidFill>
                  <a:srgbClr val="FFFF00"/>
                </a:solidFill>
              </a:rPr>
              <a:t>vago</a:t>
            </a:r>
            <a:endParaRPr lang="en-US" sz="3600" dirty="0">
              <a:solidFill>
                <a:srgbClr val="FFFF00"/>
              </a:solidFill>
            </a:endParaRPr>
          </a:p>
          <a:p>
            <a:r>
              <a:rPr lang="en-US" sz="3600" dirty="0" err="1">
                <a:solidFill>
                  <a:srgbClr val="FFFF00"/>
                </a:solidFill>
              </a:rPr>
              <a:t>Cirurgia</a:t>
            </a:r>
            <a:r>
              <a:rPr lang="en-US" sz="3600" dirty="0">
                <a:solidFill>
                  <a:srgbClr val="FFFF00"/>
                </a:solidFill>
              </a:rPr>
              <a:t> para </a:t>
            </a:r>
            <a:r>
              <a:rPr lang="en-US" sz="3600" dirty="0" err="1">
                <a:solidFill>
                  <a:srgbClr val="FFFF00"/>
                </a:solidFill>
              </a:rPr>
              <a:t>casos</a:t>
            </a:r>
            <a:r>
              <a:rPr lang="en-US" sz="3600" dirty="0">
                <a:solidFill>
                  <a:srgbClr val="FFFF00"/>
                </a:solidFill>
              </a:rPr>
              <a:t> </a:t>
            </a:r>
            <a:r>
              <a:rPr lang="en-US" sz="3600" dirty="0" err="1">
                <a:solidFill>
                  <a:srgbClr val="FFFF00"/>
                </a:solidFill>
              </a:rPr>
              <a:t>selecionados</a:t>
            </a:r>
            <a:endParaRPr lang="en-US" sz="3600" dirty="0">
              <a:solidFill>
                <a:srgbClr val="FFFF00"/>
              </a:solidFill>
            </a:endParaRPr>
          </a:p>
          <a:p>
            <a:r>
              <a:rPr lang="en-US" sz="3600" dirty="0" err="1">
                <a:solidFill>
                  <a:srgbClr val="FFFF00"/>
                </a:solidFill>
              </a:rPr>
              <a:t>Estimulação</a:t>
            </a:r>
            <a:r>
              <a:rPr lang="en-US" sz="3600" dirty="0">
                <a:solidFill>
                  <a:srgbClr val="FFFF00"/>
                </a:solidFill>
              </a:rPr>
              <a:t> </a:t>
            </a:r>
            <a:r>
              <a:rPr lang="en-US" sz="3600" dirty="0" err="1">
                <a:solidFill>
                  <a:srgbClr val="FFFF00"/>
                </a:solidFill>
              </a:rPr>
              <a:t>magnética</a:t>
            </a:r>
            <a:r>
              <a:rPr lang="en-US" sz="3600" dirty="0">
                <a:solidFill>
                  <a:srgbClr val="FFFF00"/>
                </a:solidFill>
              </a:rPr>
              <a:t> </a:t>
            </a:r>
            <a:r>
              <a:rPr lang="en-US" sz="3600" dirty="0" err="1">
                <a:solidFill>
                  <a:srgbClr val="FFFF00"/>
                </a:solidFill>
              </a:rPr>
              <a:t>transcraniana</a:t>
            </a:r>
            <a:endParaRPr lang="en-US" sz="3600" dirty="0">
              <a:solidFill>
                <a:srgbClr val="FFFF00"/>
              </a:solidFill>
            </a:endParaRPr>
          </a:p>
          <a:p>
            <a:endParaRPr lang="en-US" sz="3600" dirty="0">
              <a:solidFill>
                <a:srgbClr val="FFFF00"/>
              </a:solidFill>
            </a:endParaRPr>
          </a:p>
          <a:p>
            <a:endParaRPr lang="en-US" sz="3600" dirty="0">
              <a:solidFill>
                <a:srgbClr val="FFFF00"/>
              </a:solidFill>
            </a:endParaRPr>
          </a:p>
          <a:p>
            <a:endParaRPr lang="en-US" dirty="0"/>
          </a:p>
        </p:txBody>
      </p:sp>
    </p:spTree>
    <p:extLst>
      <p:ext uri="{BB962C8B-B14F-4D97-AF65-F5344CB8AC3E}">
        <p14:creationId xmlns:p14="http://schemas.microsoft.com/office/powerpoint/2010/main" val="133735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22" name="Picture 6" descr="Hipócrates">
            <a:hlinkClick r:id="rId3" tooltip="Hipócrates"/>
            <a:extLst>
              <a:ext uri="{FF2B5EF4-FFF2-40B4-BE49-F238E27FC236}">
                <a16:creationId xmlns:a16="http://schemas.microsoft.com/office/drawing/2014/main" id="{F9A985F1-535D-4F83-963E-5F13547BC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03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34819" name="Rectangle 3">
            <a:extLst>
              <a:ext uri="{FF2B5EF4-FFF2-40B4-BE49-F238E27FC236}">
                <a16:creationId xmlns:a16="http://schemas.microsoft.com/office/drawing/2014/main" id="{F219D853-2D95-43F1-A385-5538BB42F4E4}"/>
              </a:ext>
            </a:extLst>
          </p:cNvPr>
          <p:cNvSpPr>
            <a:spLocks noGrp="1" noChangeArrowheads="1"/>
          </p:cNvSpPr>
          <p:nvPr>
            <p:ph idx="1"/>
          </p:nvPr>
        </p:nvSpPr>
        <p:spPr>
          <a:xfrm>
            <a:off x="245660" y="1203062"/>
            <a:ext cx="7028597" cy="4980155"/>
          </a:xfrm>
        </p:spPr>
        <p:txBody>
          <a:bodyPr anchor="t">
            <a:normAutofit/>
          </a:bodyPr>
          <a:lstStyle/>
          <a:p>
            <a:r>
              <a:rPr lang="pt-BR" altLang="pt-BR" sz="2400" dirty="0">
                <a:solidFill>
                  <a:srgbClr val="FFFF00"/>
                </a:solidFill>
                <a:latin typeface="Tahoma" panose="020B0604030504040204" pitchFamily="34" charset="0"/>
              </a:rPr>
              <a:t>Ano 2000 A.C., na antiga Babilônia haviam restrições ao casamento</a:t>
            </a:r>
          </a:p>
          <a:p>
            <a:r>
              <a:rPr lang="pt-BR" altLang="pt-BR" sz="2400" dirty="0">
                <a:solidFill>
                  <a:srgbClr val="FFFF00"/>
                </a:solidFill>
                <a:latin typeface="Tahoma" panose="020B0604030504040204" pitchFamily="34" charset="0"/>
              </a:rPr>
              <a:t>Caráter mágico e sagrado </a:t>
            </a:r>
          </a:p>
          <a:p>
            <a:r>
              <a:rPr lang="pt-BR" altLang="pt-BR" sz="2400" dirty="0">
                <a:solidFill>
                  <a:srgbClr val="FFFF00"/>
                </a:solidFill>
                <a:latin typeface="Tahoma" panose="020B0604030504040204" pitchFamily="34" charset="0"/>
              </a:rPr>
              <a:t>Hipócrates 400 A.C.: causa da epilepsia no cérebro</a:t>
            </a:r>
          </a:p>
          <a:p>
            <a:r>
              <a:rPr lang="pt-BR" altLang="pt-BR" sz="2400" dirty="0">
                <a:solidFill>
                  <a:srgbClr val="FFFF00"/>
                </a:solidFill>
                <a:latin typeface="Tahoma" panose="020B0604030504040204" pitchFamily="34" charset="0"/>
              </a:rPr>
              <a:t>Na Idade Média : doença mental e tida como doença contagiante</a:t>
            </a:r>
          </a:p>
          <a:p>
            <a:r>
              <a:rPr lang="pt-BR" altLang="pt-BR" sz="2400" dirty="0">
                <a:solidFill>
                  <a:srgbClr val="FFFF00"/>
                </a:solidFill>
                <a:latin typeface="Tahoma" panose="020B0604030504040204" pitchFamily="34" charset="0"/>
              </a:rPr>
              <a:t>Mais de 200.000 pessoas sacrificadas como bruxas</a:t>
            </a:r>
          </a:p>
          <a:p>
            <a:r>
              <a:rPr lang="pt-BR" altLang="pt-BR" sz="2400" dirty="0">
                <a:solidFill>
                  <a:srgbClr val="FFFF00"/>
                </a:solidFill>
                <a:latin typeface="Tahoma" panose="020B0604030504040204" pitchFamily="34" charset="0"/>
              </a:rPr>
              <a:t>Século XVIII, Jackson, definiu que a epilepsia era causada por uma descarga elétrica anormal das células nervosas</a:t>
            </a:r>
            <a:endParaRPr lang="pt-BR" altLang="pt-BR" sz="1600" dirty="0">
              <a:solidFill>
                <a:srgbClr val="FFFF00"/>
              </a:solidFill>
            </a:endParaRPr>
          </a:p>
        </p:txBody>
      </p:sp>
    </p:spTree>
    <p:extLst>
      <p:ext uri="{BB962C8B-B14F-4D97-AF65-F5344CB8AC3E}">
        <p14:creationId xmlns:p14="http://schemas.microsoft.com/office/powerpoint/2010/main" val="245447413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AE059F-C337-41FA-A61B-189CD9636434}"/>
              </a:ext>
            </a:extLst>
          </p:cNvPr>
          <p:cNvPicPr>
            <a:picLocks noChangeAspect="1"/>
          </p:cNvPicPr>
          <p:nvPr/>
        </p:nvPicPr>
        <p:blipFill>
          <a:blip r:embed="rId3"/>
          <a:stretch>
            <a:fillRect/>
          </a:stretch>
        </p:blipFill>
        <p:spPr>
          <a:xfrm>
            <a:off x="1294151" y="520451"/>
            <a:ext cx="9603697" cy="5817097"/>
          </a:xfrm>
          <a:prstGeom prst="rect">
            <a:avLst/>
          </a:prstGeom>
        </p:spPr>
      </p:pic>
    </p:spTree>
    <p:extLst>
      <p:ext uri="{BB962C8B-B14F-4D97-AF65-F5344CB8AC3E}">
        <p14:creationId xmlns:p14="http://schemas.microsoft.com/office/powerpoint/2010/main" val="423481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C8B32-6218-4FA3-848B-7B379BB89427}"/>
              </a:ext>
            </a:extLst>
          </p:cNvPr>
          <p:cNvSpPr>
            <a:spLocks noGrp="1"/>
          </p:cNvSpPr>
          <p:nvPr>
            <p:ph idx="1"/>
          </p:nvPr>
        </p:nvSpPr>
        <p:spPr>
          <a:xfrm>
            <a:off x="142165" y="2746476"/>
            <a:ext cx="10515600" cy="856532"/>
          </a:xfrm>
        </p:spPr>
        <p:txBody>
          <a:bodyPr>
            <a:normAutofit/>
          </a:bodyPr>
          <a:lstStyle/>
          <a:p>
            <a:pPr marL="0" indent="0" algn="ctr">
              <a:buNone/>
            </a:pPr>
            <a:r>
              <a:rPr lang="en-US" sz="5400" dirty="0">
                <a:solidFill>
                  <a:srgbClr val="FFFF00"/>
                </a:solidFill>
              </a:rPr>
              <a:t>50 </a:t>
            </a:r>
            <a:r>
              <a:rPr lang="en-US" sz="5400" dirty="0" err="1">
                <a:solidFill>
                  <a:srgbClr val="FFFF00"/>
                </a:solidFill>
              </a:rPr>
              <a:t>milhões</a:t>
            </a:r>
            <a:r>
              <a:rPr lang="en-US" sz="5400" dirty="0">
                <a:solidFill>
                  <a:srgbClr val="FFFF00"/>
                </a:solidFill>
              </a:rPr>
              <a:t> de </a:t>
            </a:r>
            <a:r>
              <a:rPr lang="en-US" sz="5400" dirty="0" err="1">
                <a:solidFill>
                  <a:srgbClr val="FFFF00"/>
                </a:solidFill>
              </a:rPr>
              <a:t>pessoas</a:t>
            </a:r>
            <a:r>
              <a:rPr lang="en-US" sz="5400" dirty="0">
                <a:solidFill>
                  <a:srgbClr val="FFFF00"/>
                </a:solidFill>
              </a:rPr>
              <a:t> no </a:t>
            </a:r>
            <a:r>
              <a:rPr lang="en-US" sz="5400" dirty="0" err="1">
                <a:solidFill>
                  <a:srgbClr val="FFFF00"/>
                </a:solidFill>
              </a:rPr>
              <a:t>mundo</a:t>
            </a:r>
            <a:endParaRPr lang="pt-BR" sz="5400" dirty="0">
              <a:solidFill>
                <a:srgbClr val="FFFF00"/>
              </a:solidFill>
            </a:endParaRPr>
          </a:p>
        </p:txBody>
      </p:sp>
      <p:pic>
        <p:nvPicPr>
          <p:cNvPr id="4" name="Picture 3">
            <a:extLst>
              <a:ext uri="{FF2B5EF4-FFF2-40B4-BE49-F238E27FC236}">
                <a16:creationId xmlns:a16="http://schemas.microsoft.com/office/drawing/2014/main" id="{6BC5A7B3-860E-4238-AFBF-8DA09C1B57EF}"/>
              </a:ext>
            </a:extLst>
          </p:cNvPr>
          <p:cNvPicPr>
            <a:picLocks noChangeAspect="1"/>
          </p:cNvPicPr>
          <p:nvPr/>
        </p:nvPicPr>
        <p:blipFill>
          <a:blip r:embed="rId2"/>
          <a:stretch>
            <a:fillRect/>
          </a:stretch>
        </p:blipFill>
        <p:spPr>
          <a:xfrm>
            <a:off x="3356354" y="3810000"/>
            <a:ext cx="4381500" cy="3048000"/>
          </a:xfrm>
          <a:prstGeom prst="rect">
            <a:avLst/>
          </a:prstGeom>
        </p:spPr>
      </p:pic>
      <p:pic>
        <p:nvPicPr>
          <p:cNvPr id="5" name="Picture 4">
            <a:extLst>
              <a:ext uri="{FF2B5EF4-FFF2-40B4-BE49-F238E27FC236}">
                <a16:creationId xmlns:a16="http://schemas.microsoft.com/office/drawing/2014/main" id="{CC287BCB-0D43-4BE4-8598-3503D3B6B599}"/>
              </a:ext>
            </a:extLst>
          </p:cNvPr>
          <p:cNvPicPr>
            <a:picLocks noChangeAspect="1"/>
          </p:cNvPicPr>
          <p:nvPr/>
        </p:nvPicPr>
        <p:blipFill>
          <a:blip r:embed="rId3"/>
          <a:stretch>
            <a:fillRect/>
          </a:stretch>
        </p:blipFill>
        <p:spPr>
          <a:xfrm>
            <a:off x="4136196" y="492816"/>
            <a:ext cx="2466975" cy="1847850"/>
          </a:xfrm>
          <a:prstGeom prst="rect">
            <a:avLst/>
          </a:prstGeom>
        </p:spPr>
      </p:pic>
    </p:spTree>
    <p:extLst>
      <p:ext uri="{BB962C8B-B14F-4D97-AF65-F5344CB8AC3E}">
        <p14:creationId xmlns:p14="http://schemas.microsoft.com/office/powerpoint/2010/main" val="354958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7511-C5B9-4CBD-97BE-E21737BF6E5F}"/>
              </a:ext>
            </a:extLst>
          </p:cNvPr>
          <p:cNvSpPr>
            <a:spLocks noGrp="1"/>
          </p:cNvSpPr>
          <p:nvPr>
            <p:ph type="title"/>
          </p:nvPr>
        </p:nvSpPr>
        <p:spPr/>
        <p:txBody>
          <a:bodyPr>
            <a:normAutofit/>
          </a:bodyPr>
          <a:lstStyle/>
          <a:p>
            <a:r>
              <a:rPr lang="en-US" sz="3200" dirty="0">
                <a:solidFill>
                  <a:srgbClr val="FFFF00"/>
                </a:solidFill>
              </a:rPr>
              <a:t>      Por que meu </a:t>
            </a:r>
            <a:r>
              <a:rPr lang="en-US" sz="3200" dirty="0" err="1">
                <a:solidFill>
                  <a:srgbClr val="FFFF00"/>
                </a:solidFill>
              </a:rPr>
              <a:t>filho</a:t>
            </a:r>
            <a:r>
              <a:rPr lang="en-US" sz="3200" dirty="0">
                <a:solidFill>
                  <a:srgbClr val="FFFF00"/>
                </a:solidFill>
              </a:rPr>
              <a:t> </a:t>
            </a:r>
            <a:r>
              <a:rPr lang="en-US" sz="3200" dirty="0" err="1">
                <a:solidFill>
                  <a:srgbClr val="FFFF00"/>
                </a:solidFill>
              </a:rPr>
              <a:t>tem</a:t>
            </a:r>
            <a:r>
              <a:rPr lang="en-US" sz="3200" dirty="0">
                <a:solidFill>
                  <a:srgbClr val="FFFF00"/>
                </a:solidFill>
              </a:rPr>
              <a:t> crises? </a:t>
            </a:r>
            <a:endParaRPr lang="pt-BR" sz="3200" dirty="0">
              <a:solidFill>
                <a:srgbClr val="FFFF00"/>
              </a:solidFill>
            </a:endParaRPr>
          </a:p>
        </p:txBody>
      </p:sp>
      <p:sp>
        <p:nvSpPr>
          <p:cNvPr id="3" name="Content Placeholder 2">
            <a:extLst>
              <a:ext uri="{FF2B5EF4-FFF2-40B4-BE49-F238E27FC236}">
                <a16:creationId xmlns:a16="http://schemas.microsoft.com/office/drawing/2014/main" id="{8B19FC47-ECBE-4E69-B73C-DC628C604D84}"/>
              </a:ext>
            </a:extLst>
          </p:cNvPr>
          <p:cNvSpPr>
            <a:spLocks noGrp="1"/>
          </p:cNvSpPr>
          <p:nvPr>
            <p:ph idx="1"/>
          </p:nvPr>
        </p:nvSpPr>
        <p:spPr>
          <a:xfrm>
            <a:off x="838200" y="2464603"/>
            <a:ext cx="10515600" cy="2349768"/>
          </a:xfrm>
        </p:spPr>
        <p:txBody>
          <a:bodyPr>
            <a:normAutofit/>
          </a:bodyPr>
          <a:lstStyle/>
          <a:p>
            <a:pPr marL="0" indent="0">
              <a:buNone/>
            </a:pPr>
            <a:r>
              <a:rPr lang="en-US" sz="3200" dirty="0">
                <a:solidFill>
                  <a:srgbClr val="FFFF00"/>
                </a:solidFill>
              </a:rPr>
              <a:t>     A </a:t>
            </a:r>
            <a:r>
              <a:rPr lang="en-US" sz="3200" dirty="0" err="1">
                <a:solidFill>
                  <a:srgbClr val="FFFF00"/>
                </a:solidFill>
              </a:rPr>
              <a:t>epilepsia</a:t>
            </a:r>
            <a:r>
              <a:rPr lang="en-US" sz="3200" dirty="0">
                <a:solidFill>
                  <a:srgbClr val="FFFF00"/>
                </a:solidFill>
              </a:rPr>
              <a:t> é um </a:t>
            </a:r>
            <a:r>
              <a:rPr lang="en-US" sz="3200" dirty="0" err="1">
                <a:solidFill>
                  <a:srgbClr val="FFFF00"/>
                </a:solidFill>
              </a:rPr>
              <a:t>desequilíbrio</a:t>
            </a:r>
            <a:r>
              <a:rPr lang="en-US" sz="3200" dirty="0">
                <a:solidFill>
                  <a:srgbClr val="FFFF00"/>
                </a:solidFill>
              </a:rPr>
              <a:t> </a:t>
            </a:r>
            <a:r>
              <a:rPr lang="en-US" sz="3200" dirty="0" err="1">
                <a:solidFill>
                  <a:srgbClr val="FFFF00"/>
                </a:solidFill>
              </a:rPr>
              <a:t>elétrico</a:t>
            </a:r>
            <a:r>
              <a:rPr lang="en-US" sz="3200" dirty="0">
                <a:solidFill>
                  <a:srgbClr val="FFFF00"/>
                </a:solidFill>
              </a:rPr>
              <a:t> do </a:t>
            </a:r>
            <a:r>
              <a:rPr lang="en-US" sz="3200" dirty="0" err="1">
                <a:solidFill>
                  <a:srgbClr val="FFFF00"/>
                </a:solidFill>
              </a:rPr>
              <a:t>cérebro</a:t>
            </a:r>
            <a:endParaRPr lang="en-US" sz="3200" dirty="0">
              <a:solidFill>
                <a:srgbClr val="FFFF00"/>
              </a:solidFill>
            </a:endParaRPr>
          </a:p>
          <a:p>
            <a:pPr marL="457200" lvl="1" indent="0">
              <a:buNone/>
            </a:pPr>
            <a:r>
              <a:rPr lang="en-US" sz="3200" dirty="0" err="1">
                <a:solidFill>
                  <a:srgbClr val="FFFF00"/>
                </a:solidFill>
              </a:rPr>
              <a:t>Pode</a:t>
            </a:r>
            <a:r>
              <a:rPr lang="en-US" sz="3200" dirty="0">
                <a:solidFill>
                  <a:srgbClr val="FFFF00"/>
                </a:solidFill>
              </a:rPr>
              <a:t> haver </a:t>
            </a:r>
            <a:r>
              <a:rPr lang="en-US" sz="3200" dirty="0" err="1">
                <a:solidFill>
                  <a:srgbClr val="FFFF00"/>
                </a:solidFill>
              </a:rPr>
              <a:t>história</a:t>
            </a:r>
            <a:r>
              <a:rPr lang="en-US" sz="3200" dirty="0">
                <a:solidFill>
                  <a:srgbClr val="FFFF00"/>
                </a:solidFill>
              </a:rPr>
              <a:t> familiar</a:t>
            </a:r>
          </a:p>
          <a:p>
            <a:pPr marL="457200" lvl="1" indent="0">
              <a:buNone/>
            </a:pPr>
            <a:r>
              <a:rPr lang="en-US" sz="3200" dirty="0" err="1">
                <a:solidFill>
                  <a:srgbClr val="FFFF00"/>
                </a:solidFill>
              </a:rPr>
              <a:t>Pode</a:t>
            </a:r>
            <a:r>
              <a:rPr lang="en-US" sz="3200" dirty="0">
                <a:solidFill>
                  <a:srgbClr val="FFFF00"/>
                </a:solidFill>
              </a:rPr>
              <a:t> </a:t>
            </a:r>
            <a:r>
              <a:rPr lang="en-US" sz="3200" dirty="0" err="1">
                <a:solidFill>
                  <a:srgbClr val="FFFF00"/>
                </a:solidFill>
              </a:rPr>
              <a:t>ter</a:t>
            </a:r>
            <a:r>
              <a:rPr lang="en-US" sz="3200" dirty="0">
                <a:solidFill>
                  <a:srgbClr val="FFFF00"/>
                </a:solidFill>
              </a:rPr>
              <a:t> </a:t>
            </a:r>
            <a:r>
              <a:rPr lang="en-US" sz="3200" dirty="0" err="1">
                <a:solidFill>
                  <a:srgbClr val="FFFF00"/>
                </a:solidFill>
              </a:rPr>
              <a:t>ocorrido</a:t>
            </a:r>
            <a:r>
              <a:rPr lang="en-US" sz="3200" dirty="0">
                <a:solidFill>
                  <a:srgbClr val="FFFF00"/>
                </a:solidFill>
              </a:rPr>
              <a:t> </a:t>
            </a:r>
            <a:r>
              <a:rPr lang="en-US" sz="3200" dirty="0" err="1">
                <a:solidFill>
                  <a:srgbClr val="FFFF00"/>
                </a:solidFill>
              </a:rPr>
              <a:t>uma</a:t>
            </a:r>
            <a:r>
              <a:rPr lang="en-US" sz="3200" dirty="0">
                <a:solidFill>
                  <a:srgbClr val="FFFF00"/>
                </a:solidFill>
              </a:rPr>
              <a:t> </a:t>
            </a:r>
            <a:r>
              <a:rPr lang="en-US" sz="3200" dirty="0" err="1">
                <a:solidFill>
                  <a:srgbClr val="FFFF00"/>
                </a:solidFill>
              </a:rPr>
              <a:t>lesão</a:t>
            </a:r>
            <a:endParaRPr lang="en-US" sz="3200" dirty="0">
              <a:solidFill>
                <a:srgbClr val="FFFF00"/>
              </a:solidFill>
            </a:endParaRPr>
          </a:p>
          <a:p>
            <a:pPr marL="457200" lvl="1" indent="0">
              <a:buNone/>
            </a:pPr>
            <a:r>
              <a:rPr lang="en-US" sz="3200" dirty="0" err="1">
                <a:solidFill>
                  <a:srgbClr val="FFFF00"/>
                </a:solidFill>
              </a:rPr>
              <a:t>Pode</a:t>
            </a:r>
            <a:r>
              <a:rPr lang="en-US" sz="3200" dirty="0">
                <a:solidFill>
                  <a:srgbClr val="FFFF00"/>
                </a:solidFill>
              </a:rPr>
              <a:t> haver </a:t>
            </a:r>
            <a:r>
              <a:rPr lang="en-US" sz="3200" dirty="0" err="1">
                <a:solidFill>
                  <a:srgbClr val="FFFF00"/>
                </a:solidFill>
              </a:rPr>
              <a:t>uma</a:t>
            </a:r>
            <a:r>
              <a:rPr lang="en-US" sz="3200" dirty="0">
                <a:solidFill>
                  <a:srgbClr val="FFFF00"/>
                </a:solidFill>
              </a:rPr>
              <a:t> </a:t>
            </a:r>
            <a:r>
              <a:rPr lang="en-US" sz="3200" dirty="0" err="1">
                <a:solidFill>
                  <a:srgbClr val="FFFF00"/>
                </a:solidFill>
              </a:rPr>
              <a:t>malformação</a:t>
            </a:r>
            <a:endParaRPr lang="en-US" sz="3200" dirty="0">
              <a:solidFill>
                <a:srgbClr val="FFFF00"/>
              </a:solidFill>
            </a:endParaRPr>
          </a:p>
          <a:p>
            <a:endParaRPr lang="pt-BR" sz="3200" dirty="0">
              <a:solidFill>
                <a:srgbClr val="FFFF00"/>
              </a:solidFill>
            </a:endParaRPr>
          </a:p>
        </p:txBody>
      </p:sp>
    </p:spTree>
    <p:extLst>
      <p:ext uri="{BB962C8B-B14F-4D97-AF65-F5344CB8AC3E}">
        <p14:creationId xmlns:p14="http://schemas.microsoft.com/office/powerpoint/2010/main" val="57440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riding, sky, man&#10;&#10;Description generated with high confidence">
            <a:extLst>
              <a:ext uri="{FF2B5EF4-FFF2-40B4-BE49-F238E27FC236}">
                <a16:creationId xmlns:a16="http://schemas.microsoft.com/office/drawing/2014/main" id="{45267343-6997-457C-AC66-59EB85DE296F}"/>
              </a:ext>
            </a:extLst>
          </p:cNvPr>
          <p:cNvPicPr>
            <a:picLocks noChangeAspect="1"/>
          </p:cNvPicPr>
          <p:nvPr/>
        </p:nvPicPr>
        <p:blipFill rotWithShape="1">
          <a:blip r:embed="rId3"/>
          <a:srcRect l="8380" r="6318"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16" name="Text Box 2">
            <a:extLst>
              <a:ext uri="{FF2B5EF4-FFF2-40B4-BE49-F238E27FC236}">
                <a16:creationId xmlns:a16="http://schemas.microsoft.com/office/drawing/2014/main" id="{8ABD08C6-7C5E-401F-AA4A-AE02CED2228E}"/>
              </a:ext>
            </a:extLst>
          </p:cNvPr>
          <p:cNvSpPr txBox="1">
            <a:spLocks noChangeArrowheads="1"/>
          </p:cNvSpPr>
          <p:nvPr/>
        </p:nvSpPr>
        <p:spPr bwMode="auto">
          <a:xfrm>
            <a:off x="646182" y="89624"/>
            <a:ext cx="7022183"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endParaRPr lang="pt-BR" altLang="pt-BR" sz="2800" noProof="1">
              <a:solidFill>
                <a:srgbClr val="FFFF00"/>
              </a:solidFill>
              <a:latin typeface="Arial" panose="020B0604020202020204" pitchFamily="34" charset="0"/>
            </a:endParaRPr>
          </a:p>
          <a:p>
            <a:pPr algn="ctr" eaLnBrk="0" hangingPunct="0"/>
            <a:endParaRPr lang="pt-BR" altLang="pt-BR" sz="2800" noProof="1">
              <a:solidFill>
                <a:srgbClr val="FFFF00"/>
              </a:solidFill>
              <a:latin typeface="Arial" panose="020B0604020202020204" pitchFamily="34" charset="0"/>
            </a:endParaRPr>
          </a:p>
          <a:p>
            <a:pPr algn="ctr" eaLnBrk="0" hangingPunct="0"/>
            <a:r>
              <a:rPr lang="pt-BR" altLang="pt-BR" sz="2800" noProof="1">
                <a:solidFill>
                  <a:srgbClr val="FFFF00"/>
                </a:solidFill>
                <a:latin typeface="Arial" panose="020B0604020202020204" pitchFamily="34" charset="0"/>
              </a:rPr>
              <a:t>Fatores etiológicos</a:t>
            </a:r>
          </a:p>
          <a:p>
            <a:pPr algn="ctr" eaLnBrk="0" hangingPunct="0"/>
            <a:r>
              <a:rPr lang="pt-BR" altLang="pt-BR" sz="2800" noProof="1">
                <a:solidFill>
                  <a:srgbClr val="FFFF00"/>
                </a:solidFill>
                <a:latin typeface="Arial" panose="020B0604020202020204" pitchFamily="34" charset="0"/>
              </a:rPr>
              <a:t>Resposta a drogas </a:t>
            </a:r>
          </a:p>
          <a:p>
            <a:pPr algn="ctr" eaLnBrk="0" hangingPunct="0"/>
            <a:r>
              <a:rPr lang="pt-BR" altLang="pt-BR" sz="2800" noProof="1">
                <a:solidFill>
                  <a:srgbClr val="FFFF00"/>
                </a:solidFill>
                <a:latin typeface="Arial" panose="020B0604020202020204" pitchFamily="34" charset="0"/>
              </a:rPr>
              <a:t> Prognóstico </a:t>
            </a:r>
          </a:p>
          <a:p>
            <a:pPr algn="ctr" eaLnBrk="0" hangingPunct="0"/>
            <a:endParaRPr lang="pt-BR" altLang="pt-BR" sz="2800" noProof="1">
              <a:solidFill>
                <a:srgbClr val="FFFF00"/>
              </a:solidFill>
              <a:latin typeface="Arial" panose="020B0604020202020204" pitchFamily="34" charset="0"/>
            </a:endParaRPr>
          </a:p>
          <a:p>
            <a:pPr algn="ctr" eaLnBrk="0" hangingPunct="0"/>
            <a:r>
              <a:rPr lang="pt-BR" altLang="pt-BR" sz="2800" noProof="1">
                <a:solidFill>
                  <a:srgbClr val="FFFF00"/>
                </a:solidFill>
                <a:latin typeface="Arial" panose="020B0604020202020204" pitchFamily="34" charset="0"/>
              </a:rPr>
              <a:t>são distintos</a:t>
            </a:r>
          </a:p>
          <a:p>
            <a:pPr algn="ctr" eaLnBrk="0" hangingPunct="0"/>
            <a:r>
              <a:rPr lang="pt-BR" altLang="pt-BR" sz="2800" noProof="1">
                <a:solidFill>
                  <a:srgbClr val="FFFF00"/>
                </a:solidFill>
                <a:latin typeface="Arial" panose="020B0604020202020204" pitchFamily="34" charset="0"/>
              </a:rPr>
              <a:t>daqueles do paciente adulto</a:t>
            </a:r>
            <a:r>
              <a:rPr lang="pt-BR" altLang="pt-BR" sz="2400" noProof="1">
                <a:solidFill>
                  <a:srgbClr val="FFFF00"/>
                </a:solidFill>
              </a:rPr>
              <a:t> </a:t>
            </a:r>
          </a:p>
          <a:p>
            <a:pPr algn="ctr" eaLnBrk="0" hangingPunct="0"/>
            <a:endParaRPr lang="pt-BR" altLang="pt-BR" sz="2400" noProof="1">
              <a:solidFill>
                <a:srgbClr val="FFFF00"/>
              </a:solidFill>
            </a:endParaRPr>
          </a:p>
          <a:p>
            <a:pPr algn="ctr" eaLnBrk="0" hangingPunct="0"/>
            <a:r>
              <a:rPr lang="pt-BR" altLang="pt-BR" sz="2800" noProof="1">
                <a:solidFill>
                  <a:srgbClr val="FFFF00"/>
                </a:solidFill>
                <a:latin typeface="Arial" panose="020B0604020202020204" pitchFamily="34" charset="0"/>
              </a:rPr>
              <a:t>Desequilíbrio Excitação / Inibição altera os mecanismos</a:t>
            </a:r>
            <a:endParaRPr lang="pt-BR" altLang="pt-BR" sz="2400" noProof="1">
              <a:solidFill>
                <a:srgbClr val="FFFF00"/>
              </a:solidFill>
              <a:latin typeface="Arial" panose="020B0604020202020204" pitchFamily="34" charset="0"/>
            </a:endParaRPr>
          </a:p>
          <a:p>
            <a:pPr algn="ctr" eaLnBrk="0" hangingPunct="0"/>
            <a:r>
              <a:rPr lang="pt-BR" altLang="pt-BR" sz="2800" noProof="1">
                <a:solidFill>
                  <a:srgbClr val="FFFF00"/>
                </a:solidFill>
                <a:latin typeface="Arial" panose="020B0604020202020204" pitchFamily="34" charset="0"/>
              </a:rPr>
              <a:t>de epileptogênese e propagação de crises</a:t>
            </a:r>
            <a:endParaRPr lang="pt-BR" altLang="pt-BR" sz="2400" noProof="1">
              <a:solidFill>
                <a:srgbClr val="FFFF00"/>
              </a:solidFill>
              <a:latin typeface="Arial" panose="020B0604020202020204" pitchFamily="34" charset="0"/>
            </a:endParaRPr>
          </a:p>
          <a:p>
            <a:pPr algn="ctr" eaLnBrk="0" hangingPunct="0"/>
            <a:endParaRPr lang="pt-BR" altLang="pt-BR" sz="2400" noProof="1">
              <a:solidFill>
                <a:srgbClr val="FFFF00"/>
              </a:solidFill>
              <a:latin typeface="Arial" panose="020B0604020202020204" pitchFamily="34" charset="0"/>
            </a:endParaRPr>
          </a:p>
          <a:p>
            <a:pPr algn="ctr" eaLnBrk="0" hangingPunct="0"/>
            <a:r>
              <a:rPr lang="pt-BR" altLang="pt-BR" sz="2400" noProof="1">
                <a:solidFill>
                  <a:srgbClr val="FFFF00"/>
                </a:solidFill>
                <a:latin typeface="Arial" panose="020B0604020202020204" pitchFamily="34" charset="0"/>
              </a:rPr>
              <a:t>GABA        x       Glutamato</a:t>
            </a:r>
            <a:endParaRPr lang="pt-BR" altLang="pt-BR" sz="2400" noProof="1">
              <a:solidFill>
                <a:srgbClr val="FFFF00"/>
              </a:solidFill>
            </a:endParaRPr>
          </a:p>
        </p:txBody>
      </p:sp>
    </p:spTree>
    <p:extLst>
      <p:ext uri="{BB962C8B-B14F-4D97-AF65-F5344CB8AC3E}">
        <p14:creationId xmlns:p14="http://schemas.microsoft.com/office/powerpoint/2010/main" val="90564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BC148D-30D9-416B-A035-7F19F148C4C0}"/>
              </a:ext>
            </a:extLst>
          </p:cNvPr>
          <p:cNvPicPr>
            <a:picLocks noChangeAspect="1"/>
          </p:cNvPicPr>
          <p:nvPr/>
        </p:nvPicPr>
        <p:blipFill>
          <a:blip r:embed="rId2"/>
          <a:stretch>
            <a:fillRect/>
          </a:stretch>
        </p:blipFill>
        <p:spPr>
          <a:xfrm>
            <a:off x="921634" y="120235"/>
            <a:ext cx="9846450" cy="7304147"/>
          </a:xfrm>
          <a:prstGeom prst="rect">
            <a:avLst/>
          </a:prstGeom>
        </p:spPr>
      </p:pic>
    </p:spTree>
    <p:extLst>
      <p:ext uri="{BB962C8B-B14F-4D97-AF65-F5344CB8AC3E}">
        <p14:creationId xmlns:p14="http://schemas.microsoft.com/office/powerpoint/2010/main" val="35563123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DC65B37-C39B-4570-BDFD-6EB173EB57EE}"/>
              </a:ext>
            </a:extLst>
          </p:cNvPr>
          <p:cNvSpPr txBox="1">
            <a:spLocks noChangeArrowheads="1"/>
          </p:cNvSpPr>
          <p:nvPr/>
        </p:nvSpPr>
        <p:spPr bwMode="auto">
          <a:xfrm>
            <a:off x="833002" y="365126"/>
            <a:ext cx="10520702" cy="69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defTabSz="914400">
              <a:lnSpc>
                <a:spcPct val="90000"/>
              </a:lnSpc>
              <a:spcBef>
                <a:spcPct val="0"/>
              </a:spcBef>
              <a:spcAft>
                <a:spcPts val="600"/>
              </a:spcAft>
            </a:pPr>
            <a:r>
              <a:rPr lang="en-US" altLang="pt-BR" sz="4000" b="1" dirty="0" err="1">
                <a:solidFill>
                  <a:srgbClr val="FFFF00"/>
                </a:solidFill>
                <a:latin typeface="+mj-lt"/>
                <a:ea typeface="+mj-ea"/>
                <a:cs typeface="+mj-cs"/>
              </a:rPr>
              <a:t>Será</a:t>
            </a:r>
            <a:r>
              <a:rPr lang="en-US" altLang="pt-BR" sz="4000" b="1" dirty="0">
                <a:solidFill>
                  <a:srgbClr val="FFFF00"/>
                </a:solidFill>
                <a:latin typeface="+mj-lt"/>
                <a:ea typeface="+mj-ea"/>
                <a:cs typeface="+mj-cs"/>
              </a:rPr>
              <a:t> que é </a:t>
            </a:r>
            <a:r>
              <a:rPr lang="en-US" altLang="pt-BR" sz="4000" b="1" dirty="0" err="1">
                <a:solidFill>
                  <a:srgbClr val="FFFF00"/>
                </a:solidFill>
                <a:latin typeface="+mj-lt"/>
                <a:ea typeface="+mj-ea"/>
                <a:cs typeface="+mj-cs"/>
              </a:rPr>
              <a:t>crise</a:t>
            </a:r>
            <a:r>
              <a:rPr lang="en-US" altLang="pt-BR" sz="4000" b="1" dirty="0">
                <a:solidFill>
                  <a:srgbClr val="FFFF00"/>
                </a:solidFill>
                <a:latin typeface="+mj-lt"/>
                <a:ea typeface="+mj-ea"/>
                <a:cs typeface="+mj-cs"/>
              </a:rPr>
              <a:t>? </a:t>
            </a:r>
          </a:p>
        </p:txBody>
      </p:sp>
      <p:sp>
        <p:nvSpPr>
          <p:cNvPr id="26627" name="Text Box 3">
            <a:extLst>
              <a:ext uri="{FF2B5EF4-FFF2-40B4-BE49-F238E27FC236}">
                <a16:creationId xmlns:a16="http://schemas.microsoft.com/office/drawing/2014/main" id="{8F9799AC-8BBB-4619-AB29-ED74C238BC16}"/>
              </a:ext>
            </a:extLst>
          </p:cNvPr>
          <p:cNvSpPr txBox="1">
            <a:spLocks noChangeArrowheads="1"/>
          </p:cNvSpPr>
          <p:nvPr/>
        </p:nvSpPr>
        <p:spPr bwMode="auto">
          <a:xfrm>
            <a:off x="2975700" y="1312320"/>
            <a:ext cx="8147225" cy="518055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defTabSz="914400">
              <a:lnSpc>
                <a:spcPct val="90000"/>
              </a:lnSpc>
              <a:spcAft>
                <a:spcPts val="600"/>
              </a:spcAft>
            </a:pPr>
            <a:r>
              <a:rPr lang="en-US" altLang="pt-BR" sz="2800" dirty="0" err="1">
                <a:solidFill>
                  <a:srgbClr val="FFFF00"/>
                </a:solidFill>
              </a:rPr>
              <a:t>Perda</a:t>
            </a:r>
            <a:r>
              <a:rPr lang="en-US" altLang="pt-BR" sz="2800" dirty="0">
                <a:solidFill>
                  <a:srgbClr val="FFFF00"/>
                </a:solidFill>
              </a:rPr>
              <a:t> de </a:t>
            </a:r>
            <a:r>
              <a:rPr lang="en-US" altLang="pt-BR" sz="2800" dirty="0" err="1">
                <a:solidFill>
                  <a:srgbClr val="FFFF00"/>
                </a:solidFill>
              </a:rPr>
              <a:t>fôlego</a:t>
            </a:r>
            <a:endParaRPr lang="en-US" altLang="pt-BR" sz="2800" dirty="0">
              <a:solidFill>
                <a:srgbClr val="FFFF00"/>
              </a:solidFill>
            </a:endParaRPr>
          </a:p>
          <a:p>
            <a:pPr defTabSz="914400">
              <a:lnSpc>
                <a:spcPct val="90000"/>
              </a:lnSpc>
              <a:spcAft>
                <a:spcPts val="600"/>
              </a:spcAft>
            </a:pPr>
            <a:r>
              <a:rPr lang="en-US" altLang="pt-BR" sz="2800" dirty="0" err="1">
                <a:solidFill>
                  <a:srgbClr val="FFFF00"/>
                </a:solidFill>
              </a:rPr>
              <a:t>Reflexos</a:t>
            </a:r>
            <a:r>
              <a:rPr lang="en-US" altLang="pt-BR" sz="2800" dirty="0">
                <a:solidFill>
                  <a:srgbClr val="FFFF00"/>
                </a:solidFill>
              </a:rPr>
              <a:t> (vasovagal)  </a:t>
            </a:r>
          </a:p>
          <a:p>
            <a:pPr defTabSz="914400">
              <a:lnSpc>
                <a:spcPct val="90000"/>
              </a:lnSpc>
              <a:spcAft>
                <a:spcPts val="600"/>
              </a:spcAft>
            </a:pPr>
            <a:r>
              <a:rPr lang="en-US" altLang="pt-BR" sz="2800" dirty="0" err="1">
                <a:solidFill>
                  <a:srgbClr val="FFFF00"/>
                </a:solidFill>
              </a:rPr>
              <a:t>Refluxo</a:t>
            </a:r>
            <a:r>
              <a:rPr lang="en-US" altLang="pt-BR" sz="2800" dirty="0">
                <a:solidFill>
                  <a:srgbClr val="FFFF00"/>
                </a:solidFill>
              </a:rPr>
              <a:t> gastro-</a:t>
            </a:r>
            <a:r>
              <a:rPr lang="en-US" altLang="pt-BR" sz="2800" dirty="0" err="1">
                <a:solidFill>
                  <a:srgbClr val="FFFF00"/>
                </a:solidFill>
              </a:rPr>
              <a:t>esofágico</a:t>
            </a:r>
            <a:endParaRPr lang="en-US" altLang="pt-BR" sz="2800" dirty="0">
              <a:solidFill>
                <a:srgbClr val="FFFF00"/>
              </a:solidFill>
            </a:endParaRPr>
          </a:p>
          <a:p>
            <a:pPr defTabSz="914400">
              <a:lnSpc>
                <a:spcPct val="90000"/>
              </a:lnSpc>
              <a:spcAft>
                <a:spcPts val="600"/>
              </a:spcAft>
            </a:pPr>
            <a:r>
              <a:rPr lang="en-US" altLang="pt-BR" sz="2800" dirty="0" err="1">
                <a:solidFill>
                  <a:srgbClr val="FFFF00"/>
                </a:solidFill>
              </a:rPr>
              <a:t>Distúrbios</a:t>
            </a:r>
            <a:r>
              <a:rPr lang="en-US" altLang="pt-BR" sz="2800" dirty="0">
                <a:solidFill>
                  <a:srgbClr val="FFFF00"/>
                </a:solidFill>
              </a:rPr>
              <a:t> do </a:t>
            </a:r>
            <a:r>
              <a:rPr lang="en-US" altLang="pt-BR" sz="2800" dirty="0" err="1">
                <a:solidFill>
                  <a:srgbClr val="FFFF00"/>
                </a:solidFill>
              </a:rPr>
              <a:t>sono</a:t>
            </a:r>
            <a:r>
              <a:rPr lang="en-US" altLang="pt-BR" sz="2800" dirty="0">
                <a:solidFill>
                  <a:srgbClr val="FFFF00"/>
                </a:solidFill>
              </a:rPr>
              <a:t>  </a:t>
            </a:r>
          </a:p>
          <a:p>
            <a:pPr defTabSz="914400">
              <a:lnSpc>
                <a:spcPct val="90000"/>
              </a:lnSpc>
              <a:spcAft>
                <a:spcPts val="600"/>
              </a:spcAft>
            </a:pPr>
            <a:r>
              <a:rPr lang="en-US" altLang="pt-BR" sz="2800" dirty="0" err="1">
                <a:solidFill>
                  <a:srgbClr val="FFFF00"/>
                </a:solidFill>
              </a:rPr>
              <a:t>Arritmia</a:t>
            </a:r>
            <a:r>
              <a:rPr lang="en-US" altLang="pt-BR" sz="2800" dirty="0">
                <a:solidFill>
                  <a:srgbClr val="FFFF00"/>
                </a:solidFill>
              </a:rPr>
              <a:t> </a:t>
            </a:r>
            <a:r>
              <a:rPr lang="en-US" altLang="pt-BR" sz="2800" dirty="0" err="1">
                <a:solidFill>
                  <a:srgbClr val="FFFF00"/>
                </a:solidFill>
              </a:rPr>
              <a:t>cardíaca</a:t>
            </a:r>
            <a:endParaRPr lang="en-US" altLang="pt-BR" sz="2800" dirty="0">
              <a:solidFill>
                <a:srgbClr val="FFFF00"/>
              </a:solidFill>
            </a:endParaRPr>
          </a:p>
          <a:p>
            <a:pPr defTabSz="914400">
              <a:lnSpc>
                <a:spcPct val="90000"/>
              </a:lnSpc>
              <a:spcAft>
                <a:spcPts val="600"/>
              </a:spcAft>
            </a:pPr>
            <a:r>
              <a:rPr lang="en-US" altLang="pt-BR" sz="2800" dirty="0" err="1">
                <a:solidFill>
                  <a:srgbClr val="FFFF00"/>
                </a:solidFill>
              </a:rPr>
              <a:t>Enxaqueca</a:t>
            </a:r>
            <a:r>
              <a:rPr lang="en-US" altLang="pt-BR" sz="2800" dirty="0">
                <a:solidFill>
                  <a:srgbClr val="FFFF00"/>
                </a:solidFill>
              </a:rPr>
              <a:t>  </a:t>
            </a:r>
          </a:p>
          <a:p>
            <a:pPr defTabSz="914400">
              <a:lnSpc>
                <a:spcPct val="90000"/>
              </a:lnSpc>
              <a:spcAft>
                <a:spcPts val="600"/>
              </a:spcAft>
            </a:pPr>
            <a:r>
              <a:rPr lang="en-US" altLang="pt-BR" sz="2400" dirty="0" err="1">
                <a:solidFill>
                  <a:srgbClr val="FFFF00"/>
                </a:solidFill>
              </a:rPr>
              <a:t>Distúrbios</a:t>
            </a:r>
            <a:r>
              <a:rPr lang="en-US" altLang="pt-BR" sz="2800" dirty="0">
                <a:solidFill>
                  <a:srgbClr val="FFFF00"/>
                </a:solidFill>
              </a:rPr>
              <a:t> de </a:t>
            </a:r>
            <a:r>
              <a:rPr lang="en-US" altLang="pt-BR" sz="2800" dirty="0" err="1">
                <a:solidFill>
                  <a:srgbClr val="FFFF00"/>
                </a:solidFill>
              </a:rPr>
              <a:t>movimento</a:t>
            </a:r>
            <a:r>
              <a:rPr lang="en-US" altLang="pt-BR" sz="2800" dirty="0">
                <a:solidFill>
                  <a:srgbClr val="FFFF00"/>
                </a:solidFill>
              </a:rPr>
              <a:t> </a:t>
            </a:r>
          </a:p>
          <a:p>
            <a:pPr defTabSz="914400">
              <a:lnSpc>
                <a:spcPct val="90000"/>
              </a:lnSpc>
              <a:spcAft>
                <a:spcPts val="600"/>
              </a:spcAft>
            </a:pPr>
            <a:r>
              <a:rPr lang="en-US" altLang="pt-BR" sz="2800" dirty="0" err="1">
                <a:solidFill>
                  <a:srgbClr val="FFFF00"/>
                </a:solidFill>
              </a:rPr>
              <a:t>Psiquiiátrico</a:t>
            </a:r>
            <a:r>
              <a:rPr lang="en-US" altLang="pt-BR" sz="2800" dirty="0">
                <a:solidFill>
                  <a:srgbClr val="FFFF00"/>
                </a:solidFill>
              </a:rPr>
              <a:t>  </a:t>
            </a:r>
          </a:p>
          <a:p>
            <a:pPr defTabSz="914400">
              <a:lnSpc>
                <a:spcPct val="90000"/>
              </a:lnSpc>
              <a:spcAft>
                <a:spcPts val="600"/>
              </a:spcAft>
            </a:pPr>
            <a:r>
              <a:rPr lang="en-US" altLang="pt-BR" sz="2800" dirty="0" err="1">
                <a:solidFill>
                  <a:srgbClr val="FFFF00"/>
                </a:solidFill>
              </a:rPr>
              <a:t>Drogadição</a:t>
            </a:r>
            <a:r>
              <a:rPr lang="en-US" altLang="pt-BR" sz="2800" dirty="0">
                <a:solidFill>
                  <a:srgbClr val="FFFF00"/>
                </a:solidFill>
              </a:rPr>
              <a:t> e </a:t>
            </a:r>
            <a:r>
              <a:rPr lang="en-US" altLang="pt-BR" sz="2800" dirty="0" err="1">
                <a:solidFill>
                  <a:srgbClr val="FFFF00"/>
                </a:solidFill>
              </a:rPr>
              <a:t>intoxicação</a:t>
            </a:r>
            <a:endParaRPr lang="en-US" altLang="pt-BR" sz="2800" dirty="0">
              <a:solidFill>
                <a:srgbClr val="FFFF00"/>
              </a:solidFill>
            </a:endParaRPr>
          </a:p>
          <a:p>
            <a:pPr indent="-228600" defTabSz="914400">
              <a:lnSpc>
                <a:spcPct val="90000"/>
              </a:lnSpc>
              <a:spcAft>
                <a:spcPts val="600"/>
              </a:spcAft>
              <a:buFont typeface="Arial" panose="020B0604020202020204" pitchFamily="34" charset="0"/>
              <a:buChar char="•"/>
            </a:pPr>
            <a:endParaRPr lang="en-US" altLang="pt-BR" sz="1400" dirty="0"/>
          </a:p>
        </p:txBody>
      </p:sp>
    </p:spTree>
    <p:extLst>
      <p:ext uri="{BB962C8B-B14F-4D97-AF65-F5344CB8AC3E}">
        <p14:creationId xmlns:p14="http://schemas.microsoft.com/office/powerpoint/2010/main" val="376642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Turning to sound">
            <a:hlinkClick r:id="rId3"/>
            <a:extLst>
              <a:ext uri="{FF2B5EF4-FFF2-40B4-BE49-F238E27FC236}">
                <a16:creationId xmlns:a16="http://schemas.microsoft.com/office/drawing/2014/main" id="{00D0497B-C4E6-4290-BFA2-AA0A16B77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76" y="476250"/>
            <a:ext cx="5832475" cy="56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5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ap holds electrodes in place while recording an EEG."/>
          <p:cNvPicPr>
            <a:picLocks noChangeAspect="1"/>
          </p:cNvPicPr>
          <p:nvPr/>
        </p:nvPicPr>
        <p:blipFill rotWithShape="1">
          <a:blip r:embed="rId3">
            <a:extLst>
              <a:ext uri="{28A0092B-C50C-407E-A947-70E740481C1C}">
                <a14:useLocalDpi xmlns:a14="http://schemas.microsoft.com/office/drawing/2010/main" val="0"/>
              </a:ext>
            </a:extLst>
          </a:blip>
          <a:srcRect t="9375" b="6250"/>
          <a:stretch/>
        </p:blipFill>
        <p:spPr>
          <a:xfrm>
            <a:off x="20" y="10"/>
            <a:ext cx="12191980" cy="6857990"/>
          </a:xfrm>
          <a:prstGeom prst="rect">
            <a:avLst/>
          </a:prstGeom>
        </p:spPr>
      </p:pic>
      <p:sp>
        <p:nvSpPr>
          <p:cNvPr id="2" name="Title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Diagnosis</a:t>
            </a:r>
          </a:p>
        </p:txBody>
      </p:sp>
      <p:sp>
        <p:nvSpPr>
          <p:cNvPr id="3" name="Content Placeholder 2"/>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t>Look in the slide notes below for topics to consider talking about</a:t>
            </a:r>
          </a:p>
        </p:txBody>
      </p:sp>
      <p:sp>
        <p:nvSpPr>
          <p:cNvPr id="5" name="Footer PlaceHolder 3"/>
          <p:cNvSpPr>
            <a:spLocks noGrp="1"/>
          </p:cNvSpPr>
          <p:nvPr>
            <p:ph type="ftr" sz="quarter" idx="11"/>
          </p:nvPr>
        </p:nvSpPr>
        <p:spPr>
          <a:xfrm>
            <a:off x="8413531" y="6137248"/>
            <a:ext cx="3069020" cy="361977"/>
          </a:xfrm>
        </p:spPr>
        <p:txBody>
          <a:bodyPr vert="horz" lIns="91440" tIns="45720" rIns="91440" bIns="45720" rtlCol="0" anchor="ctr">
            <a:normAutofit/>
          </a:bodyPr>
          <a:lstStyle/>
          <a:p>
            <a:pPr>
              <a:spcAft>
                <a:spcPts val="600"/>
              </a:spcAft>
              <a:defRPr/>
            </a:pPr>
            <a:r>
              <a:rPr lang="en-US" sz="1000" kern="1200">
                <a:solidFill>
                  <a:schemeClr val="tx1"/>
                </a:solidFill>
                <a:latin typeface="Calibri" panose="020F0502020204030204"/>
                <a:ea typeface="+mn-ea"/>
                <a:cs typeface="+mn-cs"/>
                <a:hlinkClick r:id="rId4"/>
              </a:rPr>
              <a:t>Photo</a:t>
            </a:r>
            <a:r>
              <a:rPr lang="en-US" sz="1000" kern="1200">
                <a:solidFill>
                  <a:schemeClr val="tx1"/>
                </a:solidFill>
                <a:latin typeface="Calibri" panose="020F0502020204030204"/>
                <a:ea typeface="+mn-ea"/>
                <a:cs typeface="+mn-cs"/>
              </a:rPr>
              <a:t> by Chris Hope / </a:t>
            </a:r>
            <a:r>
              <a:rPr lang="en-US" sz="1000" kern="1200">
                <a:solidFill>
                  <a:schemeClr val="tx1"/>
                </a:solidFill>
                <a:latin typeface="Calibri" panose="020F0502020204030204"/>
                <a:ea typeface="+mn-ea"/>
                <a:cs typeface="+mn-cs"/>
                <a:hlinkClick r:id="rId5"/>
              </a:rPr>
              <a:t>CC BY 2.0</a:t>
            </a:r>
          </a:p>
        </p:txBody>
      </p:sp>
    </p:spTree>
    <p:extLst>
      <p:ext uri="{BB962C8B-B14F-4D97-AF65-F5344CB8AC3E}">
        <p14:creationId xmlns:p14="http://schemas.microsoft.com/office/powerpoint/2010/main" val="4134251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TotalTime>
  <Words>314</Words>
  <Application>Microsoft Office PowerPoint</Application>
  <PresentationFormat>Widescreen</PresentationFormat>
  <Paragraphs>106</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Tahoma</vt:lpstr>
      <vt:lpstr>Office Theme</vt:lpstr>
      <vt:lpstr>Epilepsia na Infância</vt:lpstr>
      <vt:lpstr>PowerPoint Presentation</vt:lpstr>
      <vt:lpstr>PowerPoint Presentation</vt:lpstr>
      <vt:lpstr>      Por que meu filho tem crises? </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PowerPoint Presentation</vt:lpstr>
      <vt:lpstr>PowerPoint Presentation</vt:lpstr>
      <vt:lpstr>Medicações (Princípio Ativo) Efeitos Adversos  Fenobarbital   Sonolência. Fenitoína   Aumento da gengiva, crescimento de pêlos. Valproato   Náuseas, vômitos, aumento de peso. Carbamazepina  Tonturas, sonolência, mal estar gástrico. Lamotrigina   Tonturas, problemas de pele (alergia). Vigabatrina   Agitação, irritabilidade. Topiramato   Sonolência, adormecimento das           extremidades. Benzodiazepínicos  Sonolência, aumento da secreção brônquica. Oxcarbazepina  Sonolência, tonturas.   Não suspenda ou altere a dose do medicamento sem conversar com seu médico. </vt:lpstr>
      <vt:lpstr>            Consulte seu médico periodicamente (a cada 2 ou 3 meses); Tome seus remédios nos horários e quantidades prescritas   Eviite esquecer de tomar os remédios, caso isso ocorra tome assim  que lembrar (se isso ocorrer 1 ou 2 horas após o horário indicado);  Não dobre a dose no horário seguinte caso tenha esquecido de tomar no horário anterior;  O álcool pode facilitar a ocorrência de crises; Procure dormir o suficiente e fazer suas refeições em horários regulares;  Verifique se existe algum fator que facilite a ocorrência de suas crises. Anote e conte ao seu médico;  Caso apresente qualquer queixa que julgue estar relacionada com o uso dos medicamentos, converse com seu médico.</vt:lpstr>
      <vt:lpstr>PowerPoint Presentation</vt:lpstr>
      <vt:lpstr>  Afastar objetos  Afastar os curiosos Proteger a cabeça da vítima  com a mão, roupa, travesseiro Lateralizar a cabeça  Afrouxar roupas  Observar se a respiração está adequada Limpar as secreções salivares     com um pano ou papel  Não imobilizar membros  Não tracionar a língua ou     colocar objetos na boca  Não medique a vítima </vt:lpstr>
      <vt:lpstr>Existem outros tratamentos?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heloisa</dc:creator>
  <cp:lastModifiedBy>heloisa</cp:lastModifiedBy>
  <cp:revision>18</cp:revision>
  <dcterms:created xsi:type="dcterms:W3CDTF">2018-03-25T21:36:54Z</dcterms:created>
  <dcterms:modified xsi:type="dcterms:W3CDTF">2018-04-07T18:09:23Z</dcterms:modified>
</cp:coreProperties>
</file>